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1166" r:id="rId5"/>
    <p:sldId id="1168" r:id="rId6"/>
    <p:sldId id="1171" r:id="rId7"/>
    <p:sldId id="1174" r:id="rId8"/>
    <p:sldId id="1169" r:id="rId9"/>
    <p:sldId id="1176" r:id="rId10"/>
    <p:sldId id="1177" r:id="rId11"/>
    <p:sldId id="1192" r:id="rId12"/>
    <p:sldId id="1194" r:id="rId13"/>
    <p:sldId id="1195" r:id="rId14"/>
    <p:sldId id="1196" r:id="rId15"/>
    <p:sldId id="1197" r:id="rId16"/>
    <p:sldId id="1193" r:id="rId17"/>
    <p:sldId id="1180" r:id="rId18"/>
    <p:sldId id="1167" r:id="rId19"/>
    <p:sldId id="1172" r:id="rId20"/>
    <p:sldId id="1178" r:id="rId21"/>
    <p:sldId id="1187" r:id="rId22"/>
    <p:sldId id="1170" r:id="rId23"/>
    <p:sldId id="1181" r:id="rId24"/>
    <p:sldId id="1182" r:id="rId25"/>
    <p:sldId id="1184" r:id="rId26"/>
    <p:sldId id="1183" r:id="rId27"/>
    <p:sldId id="1185"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5B61569-BF84-4F70-9B2A-52FBC2D34A64}">
          <p14:sldIdLst>
            <p14:sldId id="1166"/>
            <p14:sldId id="1168"/>
            <p14:sldId id="1171"/>
            <p14:sldId id="1174"/>
            <p14:sldId id="1169"/>
            <p14:sldId id="1176"/>
            <p14:sldId id="1177"/>
            <p14:sldId id="1192"/>
            <p14:sldId id="1194"/>
            <p14:sldId id="1195"/>
            <p14:sldId id="1196"/>
            <p14:sldId id="1197"/>
            <p14:sldId id="1193"/>
          </p14:sldIdLst>
        </p14:section>
        <p14:section name="Backup" id="{307A2B86-C341-46C2-8E55-032AE8585437}">
          <p14:sldIdLst>
            <p14:sldId id="1180"/>
            <p14:sldId id="1167"/>
            <p14:sldId id="1172"/>
            <p14:sldId id="1178"/>
            <p14:sldId id="1187"/>
            <p14:sldId id="1170"/>
            <p14:sldId id="1181"/>
            <p14:sldId id="1182"/>
            <p14:sldId id="1184"/>
            <p14:sldId id="1183"/>
            <p14:sldId id="1185"/>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401E2C-679E-9D31-190C-238E8959A465}" name="Sergio Lucia" initials="SL" userId="S::sergio.lucia@tu-dortmund.de::98cd5d1e-4416-482d-92d5-9592512bddd0" providerId="AD"/>
  <p188:author id="{506CE270-048F-9A66-D7C3-B3425F1FB6D5}" name="Dean Brandner" initials="DB" userId="S::dean.brandner@tu-dortmund.de::053dd903-63d6-45de-8c4e-31a773c565e1" providerId="AD"/>
  <p188:author id="{7D4255CC-CD8A-86C7-454D-E847DDCA5B77}" name="Dean Brandner" initials="DB" userId="Dean Brandn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ergio Lucia" initials="SL" lastIdx="6" clrIdx="0">
    <p:extLst>
      <p:ext uri="{19B8F6BF-5375-455C-9EA6-DF929625EA0E}">
        <p15:presenceInfo xmlns:p15="http://schemas.microsoft.com/office/powerpoint/2012/main" userId="S::sergio.lucia@tu-dortmund.de::98cd5d1e-4416-482d-92d5-9592512bddd0" providerId="AD"/>
      </p:ext>
    </p:extLst>
  </p:cmAuthor>
  <p:cmAuthor id="2" name="Felix" initials="FF" lastIdx="7" clrIdx="1">
    <p:extLst>
      <p:ext uri="{19B8F6BF-5375-455C-9EA6-DF929625EA0E}">
        <p15:presenceInfo xmlns:p15="http://schemas.microsoft.com/office/powerpoint/2012/main" userId="Felix" providerId="None"/>
      </p:ext>
    </p:extLst>
  </p:cmAuthor>
  <p:cmAuthor id="3" name="Dean Brandner" initials="DB" lastIdx="8" clrIdx="2">
    <p:extLst>
      <p:ext uri="{19B8F6BF-5375-455C-9EA6-DF929625EA0E}">
        <p15:presenceInfo xmlns:p15="http://schemas.microsoft.com/office/powerpoint/2012/main" userId="Dean Brand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843"/>
    <a:srgbClr val="FF0400"/>
    <a:srgbClr val="84BC52"/>
    <a:srgbClr val="74B943"/>
    <a:srgbClr val="8BD457"/>
    <a:srgbClr val="E9F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AE8E4-FEC7-4145-9171-CE9A9C5FE86A}" v="2" dt="2023-03-28T07:58:41.24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4" autoAdjust="0"/>
    <p:restoredTop sz="70182" autoAdjust="0"/>
  </p:normalViewPr>
  <p:slideViewPr>
    <p:cSldViewPr snapToGrid="0" showGuides="1">
      <p:cViewPr varScale="1">
        <p:scale>
          <a:sx n="81" d="100"/>
          <a:sy n="81" d="100"/>
        </p:scale>
        <p:origin x="1686" y="60"/>
      </p:cViewPr>
      <p:guideLst/>
    </p:cSldViewPr>
  </p:slideViewPr>
  <p:notesTextViewPr>
    <p:cViewPr>
      <p:scale>
        <a:sx n="3" d="2"/>
        <a:sy n="3" d="2"/>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Brandner" userId="053dd903-63d6-45de-8c4e-31a773c565e1" providerId="ADAL" clId="{4C5AE8E4-FEC7-4145-9171-CE9A9C5FE86A}"/>
    <pc:docChg chg="custSel addSld delSld modSld sldOrd modSection">
      <pc:chgData name="Dean Brandner" userId="053dd903-63d6-45de-8c4e-31a773c565e1" providerId="ADAL" clId="{4C5AE8E4-FEC7-4145-9171-CE9A9C5FE86A}" dt="2023-03-28T09:12:04.664" v="141" actId="729"/>
      <pc:docMkLst>
        <pc:docMk/>
      </pc:docMkLst>
      <pc:sldChg chg="del">
        <pc:chgData name="Dean Brandner" userId="053dd903-63d6-45de-8c4e-31a773c565e1" providerId="ADAL" clId="{4C5AE8E4-FEC7-4145-9171-CE9A9C5FE86A}" dt="2023-03-28T07:58:42.721" v="15" actId="47"/>
        <pc:sldMkLst>
          <pc:docMk/>
          <pc:sldMk cId="3579086419" sldId="1165"/>
        </pc:sldMkLst>
      </pc:sldChg>
      <pc:sldChg chg="modSp mod">
        <pc:chgData name="Dean Brandner" userId="053dd903-63d6-45de-8c4e-31a773c565e1" providerId="ADAL" clId="{4C5AE8E4-FEC7-4145-9171-CE9A9C5FE86A}" dt="2023-03-28T07:35:16.530" v="1" actId="27636"/>
        <pc:sldMkLst>
          <pc:docMk/>
          <pc:sldMk cId="2629849852" sldId="1167"/>
        </pc:sldMkLst>
        <pc:spChg chg="mod">
          <ac:chgData name="Dean Brandner" userId="053dd903-63d6-45de-8c4e-31a773c565e1" providerId="ADAL" clId="{4C5AE8E4-FEC7-4145-9171-CE9A9C5FE86A}" dt="2023-03-28T07:35:16.530" v="1" actId="27636"/>
          <ac:spMkLst>
            <pc:docMk/>
            <pc:sldMk cId="2629849852" sldId="1167"/>
            <ac:spMk id="5" creationId="{0C4461AC-D71D-0858-3528-7D0D355515BD}"/>
          </ac:spMkLst>
        </pc:spChg>
      </pc:sldChg>
      <pc:sldChg chg="modSp mod ord modShow">
        <pc:chgData name="Dean Brandner" userId="053dd903-63d6-45de-8c4e-31a773c565e1" providerId="ADAL" clId="{4C5AE8E4-FEC7-4145-9171-CE9A9C5FE86A}" dt="2023-03-28T08:37:34.906" v="64" actId="729"/>
        <pc:sldMkLst>
          <pc:docMk/>
          <pc:sldMk cId="807630430" sldId="1168"/>
        </pc:sldMkLst>
        <pc:spChg chg="mod">
          <ac:chgData name="Dean Brandner" userId="053dd903-63d6-45de-8c4e-31a773c565e1" providerId="ADAL" clId="{4C5AE8E4-FEC7-4145-9171-CE9A9C5FE86A}" dt="2023-03-28T08:23:58.481" v="56" actId="255"/>
          <ac:spMkLst>
            <pc:docMk/>
            <pc:sldMk cId="807630430" sldId="1168"/>
            <ac:spMk id="5" creationId="{640EAE31-52C8-CFA8-0893-EF878B0B645A}"/>
          </ac:spMkLst>
        </pc:spChg>
      </pc:sldChg>
      <pc:sldChg chg="delSp modSp mod">
        <pc:chgData name="Dean Brandner" userId="053dd903-63d6-45de-8c4e-31a773c565e1" providerId="ADAL" clId="{4C5AE8E4-FEC7-4145-9171-CE9A9C5FE86A}" dt="2023-03-28T09:11:47.520" v="138" actId="20577"/>
        <pc:sldMkLst>
          <pc:docMk/>
          <pc:sldMk cId="2878653112" sldId="1169"/>
        </pc:sldMkLst>
        <pc:spChg chg="mod">
          <ac:chgData name="Dean Brandner" userId="053dd903-63d6-45de-8c4e-31a773c565e1" providerId="ADAL" clId="{4C5AE8E4-FEC7-4145-9171-CE9A9C5FE86A}" dt="2023-03-28T08:16:40.129" v="35" actId="1076"/>
          <ac:spMkLst>
            <pc:docMk/>
            <pc:sldMk cId="2878653112" sldId="1169"/>
            <ac:spMk id="5" creationId="{8B252EDF-A760-8A26-8933-4E5B13D9DF68}"/>
          </ac:spMkLst>
        </pc:spChg>
        <pc:spChg chg="mod">
          <ac:chgData name="Dean Brandner" userId="053dd903-63d6-45de-8c4e-31a773c565e1" providerId="ADAL" clId="{4C5AE8E4-FEC7-4145-9171-CE9A9C5FE86A}" dt="2023-03-28T09:11:47.520" v="138" actId="20577"/>
          <ac:spMkLst>
            <pc:docMk/>
            <pc:sldMk cId="2878653112" sldId="1169"/>
            <ac:spMk id="6" creationId="{00000000-0000-0000-0000-000000000000}"/>
          </ac:spMkLst>
        </pc:spChg>
        <pc:picChg chg="mod">
          <ac:chgData name="Dean Brandner" userId="053dd903-63d6-45de-8c4e-31a773c565e1" providerId="ADAL" clId="{4C5AE8E4-FEC7-4145-9171-CE9A9C5FE86A}" dt="2023-03-28T08:56:19.724" v="77" actId="1076"/>
          <ac:picMkLst>
            <pc:docMk/>
            <pc:sldMk cId="2878653112" sldId="1169"/>
            <ac:picMk id="20" creationId="{00000000-0000-0000-0000-000000000000}"/>
          </ac:picMkLst>
        </pc:picChg>
        <pc:picChg chg="mod">
          <ac:chgData name="Dean Brandner" userId="053dd903-63d6-45de-8c4e-31a773c565e1" providerId="ADAL" clId="{4C5AE8E4-FEC7-4145-9171-CE9A9C5FE86A}" dt="2023-03-28T08:56:25.918" v="91" actId="1076"/>
          <ac:picMkLst>
            <pc:docMk/>
            <pc:sldMk cId="2878653112" sldId="1169"/>
            <ac:picMk id="21" creationId="{00000000-0000-0000-0000-000000000000}"/>
          </ac:picMkLst>
        </pc:picChg>
        <pc:picChg chg="del mod">
          <ac:chgData name="Dean Brandner" userId="053dd903-63d6-45de-8c4e-31a773c565e1" providerId="ADAL" clId="{4C5AE8E4-FEC7-4145-9171-CE9A9C5FE86A}" dt="2023-03-28T08:15:33.254" v="25" actId="478"/>
          <ac:picMkLst>
            <pc:docMk/>
            <pc:sldMk cId="2878653112" sldId="1169"/>
            <ac:picMk id="22" creationId="{00000000-0000-0000-0000-000000000000}"/>
          </ac:picMkLst>
        </pc:picChg>
        <pc:picChg chg="del mod">
          <ac:chgData name="Dean Brandner" userId="053dd903-63d6-45de-8c4e-31a773c565e1" providerId="ADAL" clId="{4C5AE8E4-FEC7-4145-9171-CE9A9C5FE86A}" dt="2023-03-28T08:15:30.705" v="22" actId="478"/>
          <ac:picMkLst>
            <pc:docMk/>
            <pc:sldMk cId="2878653112" sldId="1169"/>
            <ac:picMk id="23" creationId="{00000000-0000-0000-0000-000000000000}"/>
          </ac:picMkLst>
        </pc:picChg>
        <pc:picChg chg="del mod">
          <ac:chgData name="Dean Brandner" userId="053dd903-63d6-45de-8c4e-31a773c565e1" providerId="ADAL" clId="{4C5AE8E4-FEC7-4145-9171-CE9A9C5FE86A}" dt="2023-03-28T08:15:33.966" v="26" actId="478"/>
          <ac:picMkLst>
            <pc:docMk/>
            <pc:sldMk cId="2878653112" sldId="1169"/>
            <ac:picMk id="24" creationId="{00000000-0000-0000-0000-000000000000}"/>
          </ac:picMkLst>
        </pc:picChg>
      </pc:sldChg>
      <pc:sldChg chg="mod ord modShow">
        <pc:chgData name="Dean Brandner" userId="053dd903-63d6-45de-8c4e-31a773c565e1" providerId="ADAL" clId="{4C5AE8E4-FEC7-4145-9171-CE9A9C5FE86A}" dt="2023-03-28T07:58:29.289" v="12" actId="729"/>
        <pc:sldMkLst>
          <pc:docMk/>
          <pc:sldMk cId="200226285" sldId="1170"/>
        </pc:sldMkLst>
      </pc:sldChg>
      <pc:sldChg chg="modSp mod">
        <pc:chgData name="Dean Brandner" userId="053dd903-63d6-45de-8c4e-31a773c565e1" providerId="ADAL" clId="{4C5AE8E4-FEC7-4145-9171-CE9A9C5FE86A}" dt="2023-03-28T07:35:16.595" v="3" actId="27636"/>
        <pc:sldMkLst>
          <pc:docMk/>
          <pc:sldMk cId="3561447724" sldId="1176"/>
        </pc:sldMkLst>
        <pc:spChg chg="mod">
          <ac:chgData name="Dean Brandner" userId="053dd903-63d6-45de-8c4e-31a773c565e1" providerId="ADAL" clId="{4C5AE8E4-FEC7-4145-9171-CE9A9C5FE86A}" dt="2023-03-28T07:35:16.595" v="3" actId="27636"/>
          <ac:spMkLst>
            <pc:docMk/>
            <pc:sldMk cId="3561447724" sldId="1176"/>
            <ac:spMk id="10" creationId="{00000000-0000-0000-0000-000000000000}"/>
          </ac:spMkLst>
        </pc:spChg>
      </pc:sldChg>
      <pc:sldChg chg="mod ord modShow">
        <pc:chgData name="Dean Brandner" userId="053dd903-63d6-45de-8c4e-31a773c565e1" providerId="ADAL" clId="{4C5AE8E4-FEC7-4145-9171-CE9A9C5FE86A}" dt="2023-03-28T09:12:04.664" v="141" actId="729"/>
        <pc:sldMkLst>
          <pc:docMk/>
          <pc:sldMk cId="2054606814" sldId="1178"/>
        </pc:sldMkLst>
      </pc:sldChg>
      <pc:sldChg chg="ord">
        <pc:chgData name="Dean Brandner" userId="053dd903-63d6-45de-8c4e-31a773c565e1" providerId="ADAL" clId="{4C5AE8E4-FEC7-4145-9171-CE9A9C5FE86A}" dt="2023-03-28T08:35:48.059" v="58"/>
        <pc:sldMkLst>
          <pc:docMk/>
          <pc:sldMk cId="749039075" sldId="1179"/>
        </pc:sldMkLst>
      </pc:sldChg>
      <pc:sldChg chg="del">
        <pc:chgData name="Dean Brandner" userId="053dd903-63d6-45de-8c4e-31a773c565e1" providerId="ADAL" clId="{4C5AE8E4-FEC7-4145-9171-CE9A9C5FE86A}" dt="2023-03-28T07:35:18.485" v="4" actId="47"/>
        <pc:sldMkLst>
          <pc:docMk/>
          <pc:sldMk cId="237543978" sldId="1186"/>
        </pc:sldMkLst>
      </pc:sldChg>
      <pc:sldChg chg="del">
        <pc:chgData name="Dean Brandner" userId="053dd903-63d6-45de-8c4e-31a773c565e1" providerId="ADAL" clId="{4C5AE8E4-FEC7-4145-9171-CE9A9C5FE86A}" dt="2023-03-28T07:58:35.505" v="13" actId="47"/>
        <pc:sldMkLst>
          <pc:docMk/>
          <pc:sldMk cId="3830670300" sldId="1188"/>
        </pc:sldMkLst>
      </pc:sldChg>
      <pc:sldChg chg="add">
        <pc:chgData name="Dean Brandner" userId="053dd903-63d6-45de-8c4e-31a773c565e1" providerId="ADAL" clId="{4C5AE8E4-FEC7-4145-9171-CE9A9C5FE86A}" dt="2023-03-28T07:35:16.428" v="0"/>
        <pc:sldMkLst>
          <pc:docMk/>
          <pc:sldMk cId="257607131" sldId="1192"/>
        </pc:sldMkLst>
      </pc:sldChg>
      <pc:sldChg chg="modSp add mod">
        <pc:chgData name="Dean Brandner" userId="053dd903-63d6-45de-8c4e-31a773c565e1" providerId="ADAL" clId="{4C5AE8E4-FEC7-4145-9171-CE9A9C5FE86A}" dt="2023-03-28T07:58:57.233" v="16" actId="207"/>
        <pc:sldMkLst>
          <pc:docMk/>
          <pc:sldMk cId="2475019885" sldId="1193"/>
        </pc:sldMkLst>
        <pc:spChg chg="mod">
          <ac:chgData name="Dean Brandner" userId="053dd903-63d6-45de-8c4e-31a773c565e1" providerId="ADAL" clId="{4C5AE8E4-FEC7-4145-9171-CE9A9C5FE86A}" dt="2023-03-28T07:58:57.233" v="16" actId="207"/>
          <ac:spMkLst>
            <pc:docMk/>
            <pc:sldMk cId="2475019885" sldId="1193"/>
            <ac:spMk id="2" creationId="{0A9F2DEA-71FC-704D-84A8-D41642823A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D4AD2-AE84-164C-8D51-C9B4D0C17C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27817CFF-B17D-9A42-98F0-552DD9D157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7AF2E2-6B4B-8D42-A67C-EC6025BC824C}" type="datetimeFigureOut">
              <a:rPr lang="en-DE" smtClean="0"/>
              <a:t>03/29/2023</a:t>
            </a:fld>
            <a:endParaRPr lang="en-DE"/>
          </a:p>
        </p:txBody>
      </p:sp>
      <p:sp>
        <p:nvSpPr>
          <p:cNvPr id="4" name="Footer Placeholder 3">
            <a:extLst>
              <a:ext uri="{FF2B5EF4-FFF2-40B4-BE49-F238E27FC236}">
                <a16:creationId xmlns:a16="http://schemas.microsoft.com/office/drawing/2014/main" id="{EC06BD1C-C785-B249-A50B-29EDE20925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E2F5BE5D-04CF-104D-9B8E-FF372D9FE6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EEAFFF-3378-0C43-821C-5054CB538702}" type="slidenum">
              <a:rPr lang="en-DE" smtClean="0"/>
              <a:t>‹#›</a:t>
            </a:fld>
            <a:endParaRPr lang="en-DE"/>
          </a:p>
        </p:txBody>
      </p:sp>
    </p:spTree>
    <p:extLst>
      <p:ext uri="{BB962C8B-B14F-4D97-AF65-F5344CB8AC3E}">
        <p14:creationId xmlns:p14="http://schemas.microsoft.com/office/powerpoint/2010/main" val="22654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Light" charset="0"/>
              </a:defRPr>
            </a:lvl1pPr>
          </a:lstStyle>
          <a:p>
            <a:fld id="{E587362A-BECA-3D43-BAEC-A8F22588C032}" type="datetimeFigureOut">
              <a:rPr lang="en-US" smtClean="0"/>
              <a:pPr/>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Light" charset="0"/>
              </a:defRPr>
            </a:lvl1pPr>
          </a:lstStyle>
          <a:p>
            <a:fld id="{3660042F-A384-814E-AAA8-D76C06B939AE}" type="slidenum">
              <a:rPr lang="en-US" smtClean="0"/>
              <a:pPr/>
              <a:t>‹#›</a:t>
            </a:fld>
            <a:endParaRPr lang="en-US"/>
          </a:p>
        </p:txBody>
      </p:sp>
    </p:spTree>
    <p:extLst>
      <p:ext uri="{BB962C8B-B14F-4D97-AF65-F5344CB8AC3E}">
        <p14:creationId xmlns:p14="http://schemas.microsoft.com/office/powerpoint/2010/main" val="139281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Gerne auf Zeitraum des Projektes hinweisen</a:t>
            </a:r>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1</a:t>
            </a:fld>
            <a:endParaRPr lang="en-US"/>
          </a:p>
        </p:txBody>
      </p:sp>
    </p:spTree>
    <p:extLst>
      <p:ext uri="{BB962C8B-B14F-4D97-AF65-F5344CB8AC3E}">
        <p14:creationId xmlns:p14="http://schemas.microsoft.com/office/powerpoint/2010/main" val="290114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759AF5EE-1637-4133-97A3-5203DF7BB629}" type="slidenum">
              <a:rPr lang="de-DE" smtClean="0"/>
              <a:t>25</a:t>
            </a:fld>
            <a:endParaRPr lang="de-DE"/>
          </a:p>
        </p:txBody>
      </p:sp>
    </p:spTree>
    <p:extLst>
      <p:ext uri="{BB962C8B-B14F-4D97-AF65-F5344CB8AC3E}">
        <p14:creationId xmlns:p14="http://schemas.microsoft.com/office/powerpoint/2010/main" val="303083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manual adaptations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Model structure:</a:t>
            </a:r>
            <a:r>
              <a:rPr lang="en-US" b="0" dirty="0"/>
              <a:t> 1. The model can be structurally wrong, 2. The structure is not suited for optimization at all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 a systematic approach for development and implementation under </a:t>
            </a:r>
            <a:r>
              <a:rPr lang="en-US" b="1" dirty="0"/>
              <a:t>real conditions </a:t>
            </a:r>
            <a:r>
              <a:rPr lang="en-US" dirty="0"/>
              <a:t>of </a:t>
            </a:r>
            <a:r>
              <a:rPr lang="en-US" b="1" dirty="0"/>
              <a:t>reinforcement learning</a:t>
            </a:r>
            <a:r>
              <a:rPr lang="en-US" dirty="0"/>
              <a:t> (RL) in complex chemical processes to </a:t>
            </a:r>
            <a:r>
              <a:rPr lang="en-US" b="1" dirty="0"/>
              <a:t>optimize dynamic </a:t>
            </a:r>
            <a:r>
              <a:rPr lang="en-US" dirty="0"/>
              <a:t>operation while satisfying </a:t>
            </a:r>
            <a:r>
              <a:rPr lang="en-US" b="1" dirty="0"/>
              <a:t>process constraints</a:t>
            </a:r>
            <a:endParaRPr lang="en-GB" b="1"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2</a:t>
            </a:fld>
            <a:endParaRPr lang="en-US"/>
          </a:p>
        </p:txBody>
      </p:sp>
    </p:spTree>
    <p:extLst>
      <p:ext uri="{BB962C8B-B14F-4D97-AF65-F5344CB8AC3E}">
        <p14:creationId xmlns:p14="http://schemas.microsoft.com/office/powerpoint/2010/main" val="294806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Darauf hinweisen, dass wir auf der Arbeit von den anderen beiden Aufbauen, aber der Unterschied ist, dass wir uns auf reale Systeme konzentrieren wollen. Die Systeme, auf die die das anwenden sind typischer Weise relativ simpel.</a:t>
            </a:r>
            <a:endParaRPr lang="en-US" dirty="0"/>
          </a:p>
          <a:p>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4</a:t>
            </a:fld>
            <a:endParaRPr lang="en-US"/>
          </a:p>
        </p:txBody>
      </p:sp>
    </p:spTree>
    <p:extLst>
      <p:ext uri="{BB962C8B-B14F-4D97-AF65-F5344CB8AC3E}">
        <p14:creationId xmlns:p14="http://schemas.microsoft.com/office/powerpoint/2010/main" val="307739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Darauf hinweisen, dass wir hier dann das </a:t>
            </a:r>
            <a:r>
              <a:rPr lang="de-DE" dirty="0" err="1"/>
              <a:t>surrogate</a:t>
            </a:r>
            <a:r>
              <a:rPr lang="de-DE" dirty="0"/>
              <a:t> gebaut haben, um einerseits Komplexität vorzubeugen</a:t>
            </a:r>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5</a:t>
            </a:fld>
            <a:endParaRPr lang="en-US"/>
          </a:p>
        </p:txBody>
      </p:sp>
    </p:spTree>
    <p:extLst>
      <p:ext uri="{BB962C8B-B14F-4D97-AF65-F5344CB8AC3E}">
        <p14:creationId xmlns:p14="http://schemas.microsoft.com/office/powerpoint/2010/main" val="66249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Gerne auf Zeitraum des Projektes hinweisen</a:t>
            </a:r>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13</a:t>
            </a:fld>
            <a:endParaRPr lang="en-US"/>
          </a:p>
        </p:txBody>
      </p:sp>
    </p:spTree>
    <p:extLst>
      <p:ext uri="{BB962C8B-B14F-4D97-AF65-F5344CB8AC3E}">
        <p14:creationId xmlns:p14="http://schemas.microsoft.com/office/powerpoint/2010/main" val="26078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noProof="0" dirty="0"/>
              <a:t>Emphasize the </a:t>
            </a:r>
            <a:r>
              <a:rPr lang="en-US" sz="1200" b="1" u="sng" noProof="0" dirty="0"/>
              <a:t>structural</a:t>
            </a:r>
            <a:r>
              <a:rPr lang="en-US" sz="1200" b="1" noProof="0" dirty="0"/>
              <a:t> problems of the HF model the plant may have (if else </a:t>
            </a:r>
            <a:r>
              <a:rPr lang="en-US" sz="1200" b="1" noProof="0" dirty="0">
                <a:sym typeface="Wingdings" panose="05000000000000000000" pitchFamily="2" charset="2"/>
              </a:rPr>
              <a:t> Many real simulators have this structure)</a:t>
            </a:r>
            <a:endParaRPr lang="en-US" sz="1200" b="1" noProof="0" dirty="0"/>
          </a:p>
          <a:p>
            <a:endParaRPr lang="en-US" sz="1200" b="1" noProof="0" dirty="0"/>
          </a:p>
          <a:p>
            <a:r>
              <a:rPr lang="en-US" sz="1200" b="1" noProof="0" dirty="0"/>
              <a:t>Build a surrogate model</a:t>
            </a:r>
          </a:p>
          <a:p>
            <a:pPr marL="171450" indent="-171450">
              <a:buFont typeface="Arial" panose="020B0604020202020204" pitchFamily="34" charset="0"/>
              <a:buChar char="•"/>
            </a:pPr>
            <a:r>
              <a:rPr lang="en-US" sz="1200" b="0" baseline="0" noProof="0" dirty="0"/>
              <a:t>Multiple ways possible</a:t>
            </a:r>
          </a:p>
          <a:p>
            <a:pPr marL="171450" indent="-171450">
              <a:buFont typeface="Arial" panose="020B0604020202020204" pitchFamily="34" charset="0"/>
              <a:buChar char="•"/>
            </a:pPr>
            <a:r>
              <a:rPr lang="en-US" sz="1200" b="0" baseline="0" noProof="0" dirty="0">
                <a:sym typeface="Wingdings" panose="05000000000000000000" pitchFamily="2" charset="2"/>
              </a:rPr>
              <a:t>Data-driven</a:t>
            </a:r>
          </a:p>
          <a:p>
            <a:pPr marL="171450" indent="-171450">
              <a:buFont typeface="Arial" panose="020B0604020202020204" pitchFamily="34" charset="0"/>
              <a:buChar char="•"/>
            </a:pPr>
            <a:r>
              <a:rPr lang="en-US" sz="1200" b="0" baseline="0" noProof="0" dirty="0">
                <a:sym typeface="Wingdings" panose="05000000000000000000" pitchFamily="2" charset="2"/>
              </a:rPr>
              <a:t>Partially data-driven</a:t>
            </a:r>
          </a:p>
          <a:p>
            <a:pPr marL="171450" indent="-171450">
              <a:buFont typeface="Arial" panose="020B0604020202020204" pitchFamily="34" charset="0"/>
              <a:buChar char="•"/>
            </a:pPr>
            <a:r>
              <a:rPr lang="en-US" sz="1200" b="0" baseline="0" noProof="0" dirty="0">
                <a:sym typeface="Wingdings" panose="05000000000000000000" pitchFamily="2" charset="2"/>
              </a:rPr>
              <a:t>Model formulated as OP</a:t>
            </a:r>
          </a:p>
          <a:p>
            <a:pPr marL="171450" indent="-171450">
              <a:buFont typeface="Arial" panose="020B0604020202020204" pitchFamily="34" charset="0"/>
              <a:buChar char="•"/>
            </a:pPr>
            <a:endParaRPr lang="en-US" sz="1200" b="0" baseline="0"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0" dirty="0"/>
              <a:t>Pro:</a:t>
            </a:r>
            <a:r>
              <a:rPr lang="en-US" sz="1200" noProof="0" dirty="0"/>
              <a:t> Rigorous constraints</a:t>
            </a:r>
          </a:p>
          <a:p>
            <a:pPr marL="171450" indent="-171450">
              <a:buFont typeface="Arial" panose="020B0604020202020204" pitchFamily="34" charset="0"/>
              <a:buChar char="•"/>
            </a:pPr>
            <a:r>
              <a:rPr lang="en-US" sz="1200" b="0" baseline="0" noProof="0" dirty="0">
                <a:sym typeface="Wingdings" panose="05000000000000000000" pitchFamily="2" charset="2"/>
              </a:rPr>
              <a:t>Constraints can be considered within the optimization problem</a:t>
            </a:r>
          </a:p>
          <a:p>
            <a:pPr marL="171450" indent="-171450">
              <a:buFont typeface="Arial" panose="020B0604020202020204" pitchFamily="34" charset="0"/>
              <a:buChar char="•"/>
            </a:pPr>
            <a:r>
              <a:rPr lang="en-US" sz="1200" b="0" baseline="0" noProof="0" dirty="0">
                <a:sym typeface="Wingdings" panose="05000000000000000000" pitchFamily="2" charset="2"/>
              </a:rPr>
              <a:t>Optimization is interpretable</a:t>
            </a:r>
          </a:p>
          <a:p>
            <a:pPr marL="171450" indent="-171450">
              <a:buFont typeface="Arial" panose="020B0604020202020204" pitchFamily="34" charset="0"/>
              <a:buChar char="•"/>
            </a:pPr>
            <a:endParaRPr lang="en-US" sz="1200" b="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Cons:</a:t>
            </a:r>
            <a:r>
              <a:rPr lang="en-US" sz="1200" dirty="0"/>
              <a:t> Model accuracy</a:t>
            </a:r>
          </a:p>
          <a:p>
            <a:pPr marL="171450" indent="-171450">
              <a:buFont typeface="Arial" panose="020B0604020202020204" pitchFamily="34" charset="0"/>
              <a:buChar char="•"/>
            </a:pPr>
            <a:r>
              <a:rPr lang="en-US" sz="1200" b="0" noProof="0" dirty="0"/>
              <a:t>Large effect on consideration of constraints</a:t>
            </a:r>
          </a:p>
          <a:p>
            <a:pPr marL="171450" indent="-171450">
              <a:buFont typeface="Arial" panose="020B0604020202020204" pitchFamily="34" charset="0"/>
              <a:buChar char="•"/>
            </a:pPr>
            <a:r>
              <a:rPr lang="en-US" sz="1200" b="0" noProof="0" dirty="0" err="1"/>
              <a:t>Stochacity</a:t>
            </a:r>
            <a:r>
              <a:rPr lang="en-US" sz="1200" b="0" baseline="0" noProof="0" dirty="0"/>
              <a:t> also difficult</a:t>
            </a:r>
            <a:endParaRPr lang="en-US" sz="1200" b="0" noProof="0" dirty="0"/>
          </a:p>
          <a:p>
            <a:pPr marL="171450" indent="-171450">
              <a:buFont typeface="Arial" panose="020B0604020202020204" pitchFamily="34" charset="0"/>
              <a:buChar char="•"/>
            </a:pPr>
            <a:endParaRPr lang="en-US" sz="1200" b="0" noProof="0" dirty="0"/>
          </a:p>
        </p:txBody>
      </p:sp>
      <p:sp>
        <p:nvSpPr>
          <p:cNvPr id="4" name="Slide Number Placeholder 3"/>
          <p:cNvSpPr>
            <a:spLocks noGrp="1"/>
          </p:cNvSpPr>
          <p:nvPr>
            <p:ph type="sldNum" sz="quarter" idx="10"/>
          </p:nvPr>
        </p:nvSpPr>
        <p:spPr/>
        <p:txBody>
          <a:bodyPr/>
          <a:lstStyle/>
          <a:p>
            <a:fld id="{3660042F-A384-814E-AAA8-D76C06B939AE}" type="slidenum">
              <a:rPr lang="en-US" smtClean="0"/>
              <a:pPr/>
              <a:t>16</a:t>
            </a:fld>
            <a:endParaRPr lang="en-US"/>
          </a:p>
        </p:txBody>
      </p:sp>
    </p:spTree>
    <p:extLst>
      <p:ext uri="{BB962C8B-B14F-4D97-AF65-F5344CB8AC3E}">
        <p14:creationId xmlns:p14="http://schemas.microsoft.com/office/powerpoint/2010/main" val="2482150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Hinzufügen, dass wir mit die Ideen aus ML-Welt kombiniert haben mit der MPC-</a:t>
            </a:r>
            <a:r>
              <a:rPr lang="de-DE" dirty="0" err="1"/>
              <a:t>Parameterisierung</a:t>
            </a:r>
            <a:endParaRPr lang="de-DE" dirty="0"/>
          </a:p>
          <a:p>
            <a:pPr marL="171450" indent="-171450">
              <a:buFont typeface="Arial" panose="020B0604020202020204" pitchFamily="34" charset="0"/>
              <a:buChar char="•"/>
            </a:pPr>
            <a:r>
              <a:rPr lang="de-DE" dirty="0"/>
              <a:t>Replay Buffer (</a:t>
            </a:r>
            <a:r>
              <a:rPr lang="de-DE" dirty="0" err="1"/>
              <a:t>minibatch</a:t>
            </a:r>
            <a:r>
              <a:rPr lang="de-DE" dirty="0"/>
              <a:t> </a:t>
            </a:r>
            <a:r>
              <a:rPr lang="de-DE" dirty="0" err="1"/>
              <a:t>of</a:t>
            </a:r>
            <a:r>
              <a:rPr lang="de-DE" dirty="0"/>
              <a:t> 16 </a:t>
            </a:r>
            <a:r>
              <a:rPr lang="de-DE" dirty="0" err="1"/>
              <a:t>samples</a:t>
            </a:r>
            <a:r>
              <a:rPr lang="de-DE" dirty="0"/>
              <a:t> </a:t>
            </a:r>
            <a:r>
              <a:rPr lang="de-DE" dirty="0" err="1"/>
              <a:t>for</a:t>
            </a:r>
            <a:r>
              <a:rPr lang="de-DE" dirty="0"/>
              <a:t> </a:t>
            </a:r>
            <a:r>
              <a:rPr lang="de-DE" dirty="0" err="1"/>
              <a:t>each</a:t>
            </a:r>
            <a:r>
              <a:rPr lang="de-DE" dirty="0"/>
              <a:t> update)</a:t>
            </a:r>
          </a:p>
          <a:p>
            <a:pPr marL="171450" indent="-171450">
              <a:buFont typeface="Arial" panose="020B0604020202020204" pitchFamily="34" charset="0"/>
              <a:buChar char="•"/>
            </a:pPr>
            <a:r>
              <a:rPr lang="de-DE" dirty="0" err="1"/>
              <a:t>Adapted</a:t>
            </a:r>
            <a:r>
              <a:rPr lang="de-DE" dirty="0"/>
              <a:t> Learning rate (tau = 1, </a:t>
            </a:r>
            <a:r>
              <a:rPr lang="de-DE" dirty="0" err="1"/>
              <a:t>interestingly</a:t>
            </a:r>
            <a:r>
              <a:rPr lang="de-DE" dirty="0"/>
              <a:t>, </a:t>
            </a:r>
            <a:r>
              <a:rPr lang="de-DE" dirty="0" err="1"/>
              <a:t>alpha</a:t>
            </a:r>
            <a:r>
              <a:rPr lang="de-DE" dirty="0"/>
              <a:t> = 1e-4)</a:t>
            </a:r>
          </a:p>
          <a:p>
            <a:pPr marL="171450" indent="-171450">
              <a:buFont typeface="Arial" panose="020B0604020202020204" pitchFamily="34" charset="0"/>
              <a:buChar char="•"/>
            </a:pPr>
            <a:r>
              <a:rPr lang="de-DE" dirty="0"/>
              <a:t>Target MPC and </a:t>
            </a:r>
            <a:r>
              <a:rPr lang="de-DE" dirty="0" err="1"/>
              <a:t>behaviour</a:t>
            </a:r>
            <a:r>
              <a:rPr lang="de-DE" dirty="0"/>
              <a:t> MPC (</a:t>
            </a:r>
            <a:r>
              <a:rPr lang="de-DE" dirty="0" err="1"/>
              <a:t>running</a:t>
            </a:r>
            <a:r>
              <a:rPr lang="de-DE" dirty="0"/>
              <a:t> </a:t>
            </a:r>
            <a:r>
              <a:rPr lang="de-DE" dirty="0" err="1"/>
              <a:t>updates</a:t>
            </a:r>
            <a:r>
              <a:rPr lang="de-DE" dirty="0"/>
              <a:t> (</a:t>
            </a:r>
            <a:r>
              <a:rPr lang="de-DE" dirty="0" err="1"/>
              <a:t>slower</a:t>
            </a:r>
            <a:r>
              <a:rPr lang="de-DE" dirty="0"/>
              <a:t>))</a:t>
            </a:r>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17</a:t>
            </a:fld>
            <a:endParaRPr lang="en-US"/>
          </a:p>
        </p:txBody>
      </p:sp>
    </p:spTree>
    <p:extLst>
      <p:ext uri="{BB962C8B-B14F-4D97-AF65-F5344CB8AC3E}">
        <p14:creationId xmlns:p14="http://schemas.microsoft.com/office/powerpoint/2010/main" val="236989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Hinzufügen, dass wir mit die Ideen aus ML-Welt kombiniert haben mit der MPC-</a:t>
            </a:r>
            <a:r>
              <a:rPr lang="de-DE" dirty="0" err="1"/>
              <a:t>Parameterisierung</a:t>
            </a:r>
            <a:endParaRPr lang="de-DE" dirty="0"/>
          </a:p>
          <a:p>
            <a:pPr marL="171450" indent="-171450">
              <a:buFont typeface="Arial" panose="020B0604020202020204" pitchFamily="34" charset="0"/>
              <a:buChar char="•"/>
            </a:pPr>
            <a:r>
              <a:rPr lang="de-DE" dirty="0"/>
              <a:t>Replay Buffer (</a:t>
            </a:r>
            <a:r>
              <a:rPr lang="de-DE" dirty="0" err="1"/>
              <a:t>minibatch</a:t>
            </a:r>
            <a:r>
              <a:rPr lang="de-DE" dirty="0"/>
              <a:t> </a:t>
            </a:r>
            <a:r>
              <a:rPr lang="de-DE" dirty="0" err="1"/>
              <a:t>of</a:t>
            </a:r>
            <a:r>
              <a:rPr lang="de-DE" dirty="0"/>
              <a:t> 16 </a:t>
            </a:r>
            <a:r>
              <a:rPr lang="de-DE" dirty="0" err="1"/>
              <a:t>samples</a:t>
            </a:r>
            <a:r>
              <a:rPr lang="de-DE" dirty="0"/>
              <a:t> </a:t>
            </a:r>
            <a:r>
              <a:rPr lang="de-DE" dirty="0" err="1"/>
              <a:t>for</a:t>
            </a:r>
            <a:r>
              <a:rPr lang="de-DE" dirty="0"/>
              <a:t> </a:t>
            </a:r>
            <a:r>
              <a:rPr lang="de-DE" dirty="0" err="1"/>
              <a:t>each</a:t>
            </a:r>
            <a:r>
              <a:rPr lang="de-DE" dirty="0"/>
              <a:t> update)</a:t>
            </a:r>
          </a:p>
          <a:p>
            <a:pPr marL="171450" indent="-171450">
              <a:buFont typeface="Arial" panose="020B0604020202020204" pitchFamily="34" charset="0"/>
              <a:buChar char="•"/>
            </a:pPr>
            <a:r>
              <a:rPr lang="de-DE" dirty="0" err="1"/>
              <a:t>Adapted</a:t>
            </a:r>
            <a:r>
              <a:rPr lang="de-DE" dirty="0"/>
              <a:t> Learning rate (tau = 1, </a:t>
            </a:r>
            <a:r>
              <a:rPr lang="de-DE" dirty="0" err="1"/>
              <a:t>interestingly</a:t>
            </a:r>
            <a:r>
              <a:rPr lang="de-DE" dirty="0"/>
              <a:t>, </a:t>
            </a:r>
            <a:r>
              <a:rPr lang="de-DE" dirty="0" err="1"/>
              <a:t>alpha</a:t>
            </a:r>
            <a:r>
              <a:rPr lang="de-DE" dirty="0"/>
              <a:t> = 1e-4)</a:t>
            </a:r>
          </a:p>
          <a:p>
            <a:pPr marL="171450" indent="-171450">
              <a:buFont typeface="Arial" panose="020B0604020202020204" pitchFamily="34" charset="0"/>
              <a:buChar char="•"/>
            </a:pPr>
            <a:r>
              <a:rPr lang="de-DE" dirty="0"/>
              <a:t>Target MPC and </a:t>
            </a:r>
            <a:r>
              <a:rPr lang="de-DE" dirty="0" err="1"/>
              <a:t>behaviour</a:t>
            </a:r>
            <a:r>
              <a:rPr lang="de-DE" dirty="0"/>
              <a:t> MPC (</a:t>
            </a:r>
            <a:r>
              <a:rPr lang="de-DE" dirty="0" err="1"/>
              <a:t>running</a:t>
            </a:r>
            <a:r>
              <a:rPr lang="de-DE" dirty="0"/>
              <a:t> </a:t>
            </a:r>
            <a:r>
              <a:rPr lang="de-DE" dirty="0" err="1"/>
              <a:t>updates</a:t>
            </a:r>
            <a:r>
              <a:rPr lang="de-DE" dirty="0"/>
              <a:t> (</a:t>
            </a:r>
            <a:r>
              <a:rPr lang="de-DE" dirty="0" err="1"/>
              <a:t>slower</a:t>
            </a:r>
            <a:r>
              <a:rPr lang="de-DE" dirty="0"/>
              <a:t>))</a:t>
            </a:r>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18</a:t>
            </a:fld>
            <a:endParaRPr lang="en-US"/>
          </a:p>
        </p:txBody>
      </p:sp>
    </p:spTree>
    <p:extLst>
      <p:ext uri="{BB962C8B-B14F-4D97-AF65-F5344CB8AC3E}">
        <p14:creationId xmlns:p14="http://schemas.microsoft.com/office/powerpoint/2010/main" val="35094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Gros: focus on simple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Foliennummernplatzhalter 3"/>
          <p:cNvSpPr>
            <a:spLocks noGrp="1"/>
          </p:cNvSpPr>
          <p:nvPr>
            <p:ph type="sldNum" sz="quarter" idx="5"/>
          </p:nvPr>
        </p:nvSpPr>
        <p:spPr/>
        <p:txBody>
          <a:bodyPr/>
          <a:lstStyle/>
          <a:p>
            <a:fld id="{3660042F-A384-814E-AAA8-D76C06B939AE}" type="slidenum">
              <a:rPr lang="en-US" smtClean="0"/>
              <a:pPr/>
              <a:t>19</a:t>
            </a:fld>
            <a:endParaRPr lang="en-US"/>
          </a:p>
        </p:txBody>
      </p:sp>
    </p:spTree>
    <p:extLst>
      <p:ext uri="{BB962C8B-B14F-4D97-AF65-F5344CB8AC3E}">
        <p14:creationId xmlns:p14="http://schemas.microsoft.com/office/powerpoint/2010/main" val="161086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descr="A close up of a fire&#10;&#10;Description automatically generated">
            <a:extLst>
              <a:ext uri="{FF2B5EF4-FFF2-40B4-BE49-F238E27FC236}">
                <a16:creationId xmlns:a16="http://schemas.microsoft.com/office/drawing/2014/main" id="{3FEB097B-426B-EC4F-94F2-D0153FAB878E}"/>
              </a:ext>
            </a:extLst>
          </p:cNvPr>
          <p:cNvPicPr>
            <a:picLocks noChangeAspect="1"/>
          </p:cNvPicPr>
          <p:nvPr userDrawn="1"/>
        </p:nvPicPr>
        <p:blipFill rotWithShape="1">
          <a:blip r:embed="rId2">
            <a:alphaModFix/>
            <a:duotone>
              <a:schemeClr val="accent1">
                <a:shade val="45000"/>
                <a:satMod val="135000"/>
              </a:schemeClr>
              <a:prstClr val="white"/>
            </a:duotone>
          </a:blip>
          <a:srcRect t="79306" r="-2762" b="-14541"/>
          <a:stretch/>
        </p:blipFill>
        <p:spPr>
          <a:xfrm>
            <a:off x="0" y="5381625"/>
            <a:ext cx="12192000" cy="2513587"/>
          </a:xfrm>
          <a:prstGeom prst="rect">
            <a:avLst/>
          </a:prstGeom>
        </p:spPr>
      </p:pic>
      <p:pic>
        <p:nvPicPr>
          <p:cNvPr id="7" name="Graphic 6">
            <a:extLst>
              <a:ext uri="{FF2B5EF4-FFF2-40B4-BE49-F238E27FC236}">
                <a16:creationId xmlns:a16="http://schemas.microsoft.com/office/drawing/2014/main" id="{CA8F5AF3-FF1B-1A41-B3FE-E6DE6FA9BFE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25237" y="461596"/>
            <a:ext cx="3677478" cy="592903"/>
          </a:xfrm>
          <a:prstGeom prst="rect">
            <a:avLst/>
          </a:prstGeom>
        </p:spPr>
      </p:pic>
      <p:pic>
        <p:nvPicPr>
          <p:cNvPr id="10" name="Graphic 9">
            <a:extLst>
              <a:ext uri="{FF2B5EF4-FFF2-40B4-BE49-F238E27FC236}">
                <a16:creationId xmlns:a16="http://schemas.microsoft.com/office/drawing/2014/main" id="{39A5F5E1-6A26-424E-8C67-FD1C1A97A7BF}"/>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8460607" y="578485"/>
            <a:ext cx="3206156" cy="525600"/>
          </a:xfrm>
          <a:prstGeom prst="rect">
            <a:avLst/>
          </a:prstGeom>
        </p:spPr>
      </p:pic>
      <p:sp>
        <p:nvSpPr>
          <p:cNvPr id="11" name="Title 1">
            <a:extLst>
              <a:ext uri="{FF2B5EF4-FFF2-40B4-BE49-F238E27FC236}">
                <a16:creationId xmlns:a16="http://schemas.microsoft.com/office/drawing/2014/main" id="{0E423B41-9E44-0740-99CB-DB4B00F5885A}"/>
              </a:ext>
            </a:extLst>
          </p:cNvPr>
          <p:cNvSpPr>
            <a:spLocks noGrp="1"/>
          </p:cNvSpPr>
          <p:nvPr>
            <p:ph type="ctrTitle" hasCustomPrompt="1"/>
          </p:nvPr>
        </p:nvSpPr>
        <p:spPr>
          <a:xfrm>
            <a:off x="839788" y="1484314"/>
            <a:ext cx="10512426" cy="2160586"/>
          </a:xfrm>
          <a:prstGeom prst="rect">
            <a:avLst/>
          </a:prstGeom>
        </p:spPr>
        <p:txBody>
          <a:bodyPr anchor="b">
            <a:normAutofit/>
          </a:bodyPr>
          <a:lstStyle>
            <a:lvl1pPr>
              <a:lnSpc>
                <a:spcPct val="100000"/>
              </a:lnSpc>
              <a:defRPr sz="6000"/>
            </a:lvl1pPr>
          </a:lstStyle>
          <a:p>
            <a:pPr algn="l"/>
            <a:r>
              <a:rPr lang="en-DE"/>
              <a:t>Title (should have MPC in it)</a:t>
            </a:r>
          </a:p>
        </p:txBody>
      </p:sp>
      <p:sp>
        <p:nvSpPr>
          <p:cNvPr id="9" name="Rectangle 8">
            <a:extLst>
              <a:ext uri="{FF2B5EF4-FFF2-40B4-BE49-F238E27FC236}">
                <a16:creationId xmlns:a16="http://schemas.microsoft.com/office/drawing/2014/main" id="{158FCC0E-D7DE-5A42-97CE-3F67F60CEE15}"/>
              </a:ext>
            </a:extLst>
          </p:cNvPr>
          <p:cNvSpPr/>
          <p:nvPr userDrawn="1"/>
        </p:nvSpPr>
        <p:spPr>
          <a:xfrm>
            <a:off x="3619500" y="5381626"/>
            <a:ext cx="8572500" cy="1482841"/>
          </a:xfrm>
          <a:prstGeom prst="rect">
            <a:avLst/>
          </a:prstGeom>
          <a:gradFill>
            <a:gsLst>
              <a:gs pos="0">
                <a:srgbClr val="84BC52">
                  <a:alpha val="0"/>
                </a:srgbClr>
              </a:gs>
              <a:gs pos="36000">
                <a:srgbClr val="84BC5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Content Placeholder 17">
            <a:extLst>
              <a:ext uri="{FF2B5EF4-FFF2-40B4-BE49-F238E27FC236}">
                <a16:creationId xmlns:a16="http://schemas.microsoft.com/office/drawing/2014/main" id="{4C6D11C6-72E0-7C4B-9A33-8438D5834199}"/>
              </a:ext>
            </a:extLst>
          </p:cNvPr>
          <p:cNvSpPr>
            <a:spLocks noGrp="1"/>
          </p:cNvSpPr>
          <p:nvPr>
            <p:ph sz="quarter" idx="13" hasCustomPrompt="1"/>
          </p:nvPr>
        </p:nvSpPr>
        <p:spPr>
          <a:xfrm>
            <a:off x="839459" y="3824288"/>
            <a:ext cx="10513361" cy="1549398"/>
          </a:xfrm>
        </p:spPr>
        <p:txBody>
          <a:bodyPr lIns="180000" anchor="t"/>
          <a:lstStyle>
            <a:lvl1pPr>
              <a:buNone/>
              <a:defRPr sz="3600">
                <a:solidFill>
                  <a:schemeClr val="tx2"/>
                </a:solidFill>
              </a:defRPr>
            </a:lvl1pPr>
            <a:lvl2pPr>
              <a:defRPr sz="3600"/>
            </a:lvl2pPr>
            <a:lvl3pPr>
              <a:defRPr sz="3600"/>
            </a:lvl3pPr>
            <a:lvl4pPr>
              <a:defRPr sz="3600"/>
            </a:lvl4pPr>
            <a:lvl5pPr>
              <a:defRPr sz="3600"/>
            </a:lvl5pPr>
          </a:lstStyle>
          <a:p>
            <a:pPr lvl="0"/>
            <a:r>
              <a:rPr lang="en-DE"/>
              <a:t>Subtitle if required</a:t>
            </a:r>
          </a:p>
        </p:txBody>
      </p:sp>
      <p:sp>
        <p:nvSpPr>
          <p:cNvPr id="4" name="Content Placeholder 3">
            <a:extLst>
              <a:ext uri="{FF2B5EF4-FFF2-40B4-BE49-F238E27FC236}">
                <a16:creationId xmlns:a16="http://schemas.microsoft.com/office/drawing/2014/main" id="{EC83815C-B96F-3040-A074-44DF2F04CE83}"/>
              </a:ext>
            </a:extLst>
          </p:cNvPr>
          <p:cNvSpPr>
            <a:spLocks noGrp="1"/>
          </p:cNvSpPr>
          <p:nvPr>
            <p:ph sz="quarter" idx="14" hasCustomPrompt="1"/>
          </p:nvPr>
        </p:nvSpPr>
        <p:spPr>
          <a:xfrm>
            <a:off x="5916614" y="5381624"/>
            <a:ext cx="5435600" cy="1482840"/>
          </a:xfrm>
        </p:spPr>
        <p:txBody>
          <a:bodyPr tIns="108000" bIns="108000" anchor="ctr">
            <a:normAutofit/>
          </a:bodyPr>
          <a:lstStyle>
            <a:lvl1pPr indent="0" algn="r">
              <a:lnSpc>
                <a:spcPct val="150000"/>
              </a:lnSpc>
              <a:spcBef>
                <a:spcPts val="0"/>
              </a:spcBef>
              <a:buNone/>
              <a:defRPr sz="1600">
                <a:solidFill>
                  <a:schemeClr val="bg1"/>
                </a:solidFill>
              </a:defRPr>
            </a:lvl1pPr>
            <a:lvl2pPr>
              <a:buNone/>
              <a:defRPr/>
            </a:lvl2pPr>
            <a:lvl3pPr>
              <a:buNone/>
              <a:defRPr/>
            </a:lvl3pPr>
            <a:lvl4pPr>
              <a:buNone/>
              <a:defRPr/>
            </a:lvl4pPr>
            <a:lvl5pPr>
              <a:buNone/>
              <a:defRPr/>
            </a:lvl5pPr>
          </a:lstStyle>
          <a:p>
            <a:pPr lvl="0"/>
            <a:r>
              <a:rPr lang="en-GB"/>
              <a:t>Authors and affiliations</a:t>
            </a:r>
            <a:endParaRPr lang="en-DE"/>
          </a:p>
        </p:txBody>
      </p:sp>
    </p:spTree>
    <p:extLst>
      <p:ext uri="{BB962C8B-B14F-4D97-AF65-F5344CB8AC3E}">
        <p14:creationId xmlns:p14="http://schemas.microsoft.com/office/powerpoint/2010/main" val="247848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nnotated Graphic 16:9 with litera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Picture Placeholder 10">
            <a:extLst>
              <a:ext uri="{FF2B5EF4-FFF2-40B4-BE49-F238E27FC236}">
                <a16:creationId xmlns:a16="http://schemas.microsoft.com/office/drawing/2014/main" id="{BB012E05-9D6F-A449-A05D-9B487173ECBE}"/>
              </a:ext>
            </a:extLst>
          </p:cNvPr>
          <p:cNvSpPr>
            <a:spLocks noGrp="1" noChangeAspect="1"/>
          </p:cNvSpPr>
          <p:nvPr>
            <p:ph type="pic" sz="quarter" idx="13" hasCustomPrompt="1"/>
          </p:nvPr>
        </p:nvSpPr>
        <p:spPr>
          <a:xfrm>
            <a:off x="851820" y="1784590"/>
            <a:ext cx="7058943" cy="3970656"/>
          </a:xfrm>
        </p:spPr>
        <p:txBody>
          <a:bodyPr/>
          <a:lstStyle/>
          <a:p>
            <a:r>
              <a:rPr lang="en-DE"/>
              <a:t>16:9 Graphic</a:t>
            </a:r>
          </a:p>
        </p:txBody>
      </p:sp>
      <p:sp>
        <p:nvSpPr>
          <p:cNvPr id="12" name="Text Placeholder 5">
            <a:extLst>
              <a:ext uri="{FF2B5EF4-FFF2-40B4-BE49-F238E27FC236}">
                <a16:creationId xmlns:a16="http://schemas.microsoft.com/office/drawing/2014/main" id="{D3BF4A70-34B6-CF4E-AFE0-9DE516006338}"/>
              </a:ext>
            </a:extLst>
          </p:cNvPr>
          <p:cNvSpPr>
            <a:spLocks noGrp="1"/>
          </p:cNvSpPr>
          <p:nvPr>
            <p:ph type="body" sz="quarter" idx="15"/>
          </p:nvPr>
        </p:nvSpPr>
        <p:spPr>
          <a:xfrm>
            <a:off x="8073190" y="1484313"/>
            <a:ext cx="3279024" cy="4270933"/>
          </a:xfrm>
        </p:spPr>
        <p:txBody>
          <a:bodyPr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9" name="Inhaltsplatzhalter 9">
            <a:extLst>
              <a:ext uri="{FF2B5EF4-FFF2-40B4-BE49-F238E27FC236}">
                <a16:creationId xmlns:a16="http://schemas.microsoft.com/office/drawing/2014/main" id="{E390CBAE-35CD-4C00-9299-ED80F055C448}"/>
              </a:ext>
            </a:extLst>
          </p:cNvPr>
          <p:cNvSpPr>
            <a:spLocks noGrp="1"/>
          </p:cNvSpPr>
          <p:nvPr>
            <p:ph sz="quarter" idx="14" hasCustomPrompt="1"/>
          </p:nvPr>
        </p:nvSpPr>
        <p:spPr>
          <a:xfrm>
            <a:off x="838200" y="5774072"/>
            <a:ext cx="10514013" cy="524460"/>
          </a:xfrm>
        </p:spPr>
        <p:txBody>
          <a:bodyPr anchor="b">
            <a:normAutofit/>
          </a:bodyPr>
          <a:lstStyle>
            <a:lvl1pPr marL="228600" indent="-228600">
              <a:lnSpc>
                <a:spcPct val="100000"/>
              </a:lnSpc>
              <a:spcBef>
                <a:spcPts val="0"/>
              </a:spcBef>
              <a:buFont typeface="+mj-lt"/>
              <a:buAutoNum type="arabicPeriod"/>
              <a:defRPr sz="800"/>
            </a:lvl1pPr>
            <a:lvl5pPr marL="2057355" indent="-228600">
              <a:buFont typeface="+mj-lt"/>
              <a:buAutoNum type="arabicPeriod"/>
              <a:defRPr sz="800"/>
            </a:lvl5pPr>
          </a:lstStyle>
          <a:p>
            <a:pPr lvl="0"/>
            <a:r>
              <a:rPr lang="de-DE" err="1"/>
              <a:t>Literature</a:t>
            </a:r>
            <a:r>
              <a:rPr lang="de-DE"/>
              <a:t> 1</a:t>
            </a:r>
          </a:p>
          <a:p>
            <a:pPr lvl="0"/>
            <a:r>
              <a:rPr lang="de-DE" err="1"/>
              <a:t>Literature</a:t>
            </a:r>
            <a:r>
              <a:rPr lang="de-DE"/>
              <a:t> 2</a:t>
            </a:r>
          </a:p>
        </p:txBody>
      </p:sp>
    </p:spTree>
    <p:extLst>
      <p:ext uri="{BB962C8B-B14F-4D97-AF65-F5344CB8AC3E}">
        <p14:creationId xmlns:p14="http://schemas.microsoft.com/office/powerpoint/2010/main" val="315712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nnotated Graphic 5: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Picture Placeholder 10">
            <a:extLst>
              <a:ext uri="{FF2B5EF4-FFF2-40B4-BE49-F238E27FC236}">
                <a16:creationId xmlns:a16="http://schemas.microsoft.com/office/drawing/2014/main" id="{BB012E05-9D6F-A449-A05D-9B487173ECBE}"/>
              </a:ext>
            </a:extLst>
          </p:cNvPr>
          <p:cNvSpPr>
            <a:spLocks noGrp="1"/>
          </p:cNvSpPr>
          <p:nvPr>
            <p:ph type="pic" sz="quarter" idx="13" hasCustomPrompt="1"/>
          </p:nvPr>
        </p:nvSpPr>
        <p:spPr>
          <a:xfrm>
            <a:off x="851820" y="1784588"/>
            <a:ext cx="5072400" cy="4057200"/>
          </a:xfrm>
        </p:spPr>
        <p:txBody>
          <a:bodyPr/>
          <a:lstStyle>
            <a:lvl1pPr>
              <a:defRPr/>
            </a:lvl1pPr>
          </a:lstStyle>
          <a:p>
            <a:r>
              <a:rPr lang="de-DE"/>
              <a:t>5</a:t>
            </a:r>
            <a:r>
              <a:rPr lang="en-DE"/>
              <a:t>:</a:t>
            </a:r>
            <a:r>
              <a:rPr lang="de-DE"/>
              <a:t>4</a:t>
            </a:r>
            <a:r>
              <a:rPr lang="en-DE"/>
              <a:t> Graphic</a:t>
            </a:r>
          </a:p>
        </p:txBody>
      </p:sp>
      <p:sp>
        <p:nvSpPr>
          <p:cNvPr id="12" name="Text Placeholder 5">
            <a:extLst>
              <a:ext uri="{FF2B5EF4-FFF2-40B4-BE49-F238E27FC236}">
                <a16:creationId xmlns:a16="http://schemas.microsoft.com/office/drawing/2014/main" id="{D3BF4A70-34B6-CF4E-AFE0-9DE516006338}"/>
              </a:ext>
            </a:extLst>
          </p:cNvPr>
          <p:cNvSpPr>
            <a:spLocks noGrp="1"/>
          </p:cNvSpPr>
          <p:nvPr>
            <p:ph type="body" sz="quarter" idx="15"/>
          </p:nvPr>
        </p:nvSpPr>
        <p:spPr>
          <a:xfrm>
            <a:off x="6279814" y="1484312"/>
            <a:ext cx="5072399" cy="4665767"/>
          </a:xfrm>
        </p:spPr>
        <p:txBody>
          <a:bodyPr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Tree>
    <p:extLst>
      <p:ext uri="{BB962C8B-B14F-4D97-AF65-F5344CB8AC3E}">
        <p14:creationId xmlns:p14="http://schemas.microsoft.com/office/powerpoint/2010/main" val="3671738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nnotated Graphic 5:4 with referen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Picture Placeholder 10">
            <a:extLst>
              <a:ext uri="{FF2B5EF4-FFF2-40B4-BE49-F238E27FC236}">
                <a16:creationId xmlns:a16="http://schemas.microsoft.com/office/drawing/2014/main" id="{BB012E05-9D6F-A449-A05D-9B487173ECBE}"/>
              </a:ext>
            </a:extLst>
          </p:cNvPr>
          <p:cNvSpPr>
            <a:spLocks noGrp="1"/>
          </p:cNvSpPr>
          <p:nvPr>
            <p:ph type="pic" sz="quarter" idx="13" hasCustomPrompt="1"/>
          </p:nvPr>
        </p:nvSpPr>
        <p:spPr>
          <a:xfrm>
            <a:off x="851820" y="1489814"/>
            <a:ext cx="5072400" cy="4057200"/>
          </a:xfrm>
        </p:spPr>
        <p:txBody>
          <a:bodyPr/>
          <a:lstStyle>
            <a:lvl1pPr>
              <a:defRPr/>
            </a:lvl1pPr>
          </a:lstStyle>
          <a:p>
            <a:r>
              <a:rPr lang="de-DE"/>
              <a:t>5</a:t>
            </a:r>
            <a:r>
              <a:rPr lang="en-DE"/>
              <a:t>:</a:t>
            </a:r>
            <a:r>
              <a:rPr lang="de-DE"/>
              <a:t>4</a:t>
            </a:r>
            <a:r>
              <a:rPr lang="en-DE"/>
              <a:t> Graphic</a:t>
            </a:r>
          </a:p>
        </p:txBody>
      </p:sp>
      <p:sp>
        <p:nvSpPr>
          <p:cNvPr id="12" name="Text Placeholder 5">
            <a:extLst>
              <a:ext uri="{FF2B5EF4-FFF2-40B4-BE49-F238E27FC236}">
                <a16:creationId xmlns:a16="http://schemas.microsoft.com/office/drawing/2014/main" id="{D3BF4A70-34B6-CF4E-AFE0-9DE516006338}"/>
              </a:ext>
            </a:extLst>
          </p:cNvPr>
          <p:cNvSpPr>
            <a:spLocks noGrp="1"/>
          </p:cNvSpPr>
          <p:nvPr>
            <p:ph type="body" sz="quarter" idx="15"/>
          </p:nvPr>
        </p:nvSpPr>
        <p:spPr>
          <a:xfrm>
            <a:off x="6279814" y="1484313"/>
            <a:ext cx="5072399" cy="4289760"/>
          </a:xfrm>
        </p:spPr>
        <p:txBody>
          <a:bodyPr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9" name="Inhaltsplatzhalter 9">
            <a:extLst>
              <a:ext uri="{FF2B5EF4-FFF2-40B4-BE49-F238E27FC236}">
                <a16:creationId xmlns:a16="http://schemas.microsoft.com/office/drawing/2014/main" id="{50686571-65E0-426A-BF46-C8D81CB9D95E}"/>
              </a:ext>
            </a:extLst>
          </p:cNvPr>
          <p:cNvSpPr>
            <a:spLocks noGrp="1"/>
          </p:cNvSpPr>
          <p:nvPr>
            <p:ph sz="quarter" idx="14" hasCustomPrompt="1"/>
          </p:nvPr>
        </p:nvSpPr>
        <p:spPr>
          <a:xfrm>
            <a:off x="838200" y="5774072"/>
            <a:ext cx="10514013" cy="524460"/>
          </a:xfrm>
        </p:spPr>
        <p:txBody>
          <a:bodyPr anchor="b">
            <a:normAutofit/>
          </a:bodyPr>
          <a:lstStyle>
            <a:lvl1pPr marL="228600" indent="-228600">
              <a:lnSpc>
                <a:spcPct val="100000"/>
              </a:lnSpc>
              <a:spcBef>
                <a:spcPts val="0"/>
              </a:spcBef>
              <a:buFont typeface="+mj-lt"/>
              <a:buAutoNum type="arabicPeriod"/>
              <a:defRPr sz="800"/>
            </a:lvl1pPr>
            <a:lvl5pPr marL="2057355" indent="-228600">
              <a:buFont typeface="+mj-lt"/>
              <a:buAutoNum type="arabicPeriod"/>
              <a:defRPr sz="800"/>
            </a:lvl5pPr>
          </a:lstStyle>
          <a:p>
            <a:pPr lvl="0"/>
            <a:r>
              <a:rPr lang="de-DE" err="1"/>
              <a:t>Literature</a:t>
            </a:r>
            <a:r>
              <a:rPr lang="de-DE"/>
              <a:t> 1</a:t>
            </a:r>
          </a:p>
          <a:p>
            <a:pPr lvl="0"/>
            <a:r>
              <a:rPr lang="de-DE" err="1"/>
              <a:t>Literature</a:t>
            </a:r>
            <a:r>
              <a:rPr lang="de-DE"/>
              <a:t> 2</a:t>
            </a:r>
          </a:p>
        </p:txBody>
      </p:sp>
    </p:spTree>
    <p:extLst>
      <p:ext uri="{BB962C8B-B14F-4D97-AF65-F5344CB8AC3E}">
        <p14:creationId xmlns:p14="http://schemas.microsoft.com/office/powerpoint/2010/main" val="3335504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986092"/>
            <a:ext cx="5076825" cy="4179758"/>
          </a:xfrm>
          <a:solidFill>
            <a:schemeClr val="tx2">
              <a:lumMod val="20000"/>
              <a:lumOff val="80000"/>
            </a:schemeClr>
          </a:solidFill>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 Placeholder 6">
            <a:extLst>
              <a:ext uri="{FF2B5EF4-FFF2-40B4-BE49-F238E27FC236}">
                <a16:creationId xmlns:a16="http://schemas.microsoft.com/office/drawing/2014/main" id="{FE09D388-DB84-D448-98B2-0B90FD23970A}"/>
              </a:ext>
            </a:extLst>
          </p:cNvPr>
          <p:cNvSpPr>
            <a:spLocks noGrp="1"/>
          </p:cNvSpPr>
          <p:nvPr>
            <p:ph type="body" sz="quarter" idx="14"/>
          </p:nvPr>
        </p:nvSpPr>
        <p:spPr>
          <a:xfrm>
            <a:off x="6275389" y="1986092"/>
            <a:ext cx="5076825" cy="4179758"/>
          </a:xfrm>
          <a:solidFill>
            <a:schemeClr val="tx2">
              <a:lumMod val="20000"/>
              <a:lumOff val="80000"/>
            </a:schemeClr>
          </a:solidFill>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12" name="Text Placeholder 11">
            <a:extLst>
              <a:ext uri="{FF2B5EF4-FFF2-40B4-BE49-F238E27FC236}">
                <a16:creationId xmlns:a16="http://schemas.microsoft.com/office/drawing/2014/main" id="{89808B78-0A11-074F-A094-099CFAB0544D}"/>
              </a:ext>
            </a:extLst>
          </p:cNvPr>
          <p:cNvSpPr>
            <a:spLocks noGrp="1"/>
          </p:cNvSpPr>
          <p:nvPr>
            <p:ph type="body" sz="quarter" idx="15" hasCustomPrompt="1"/>
          </p:nvPr>
        </p:nvSpPr>
        <p:spPr>
          <a:xfrm>
            <a:off x="838200" y="1482093"/>
            <a:ext cx="5078413" cy="503999"/>
          </a:xfrm>
          <a:solidFill>
            <a:schemeClr val="tx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Title</a:t>
            </a:r>
            <a:endParaRPr lang="en-DE"/>
          </a:p>
        </p:txBody>
      </p:sp>
      <p:sp>
        <p:nvSpPr>
          <p:cNvPr id="13" name="Text Placeholder 11">
            <a:extLst>
              <a:ext uri="{FF2B5EF4-FFF2-40B4-BE49-F238E27FC236}">
                <a16:creationId xmlns:a16="http://schemas.microsoft.com/office/drawing/2014/main" id="{88E0E06D-3C62-9845-8BB1-419999DBCBDF}"/>
              </a:ext>
            </a:extLst>
          </p:cNvPr>
          <p:cNvSpPr>
            <a:spLocks noGrp="1"/>
          </p:cNvSpPr>
          <p:nvPr>
            <p:ph type="body" sz="quarter" idx="16" hasCustomPrompt="1"/>
          </p:nvPr>
        </p:nvSpPr>
        <p:spPr>
          <a:xfrm>
            <a:off x="6275389" y="1484314"/>
            <a:ext cx="5078413" cy="503999"/>
          </a:xfrm>
          <a:solidFill>
            <a:schemeClr val="tx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Title</a:t>
            </a:r>
            <a:endParaRPr lang="en-DE"/>
          </a:p>
        </p:txBody>
      </p:sp>
    </p:spTree>
    <p:extLst>
      <p:ext uri="{BB962C8B-B14F-4D97-AF65-F5344CB8AC3E}">
        <p14:creationId xmlns:p14="http://schemas.microsoft.com/office/powerpoint/2010/main" val="1342671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Vari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986092"/>
            <a:ext cx="5076825" cy="4179758"/>
          </a:xfrm>
          <a:solidFill>
            <a:schemeClr val="tx2">
              <a:lumMod val="20000"/>
              <a:lumOff val="80000"/>
            </a:schemeClr>
          </a:solidFill>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 Placeholder 6">
            <a:extLst>
              <a:ext uri="{FF2B5EF4-FFF2-40B4-BE49-F238E27FC236}">
                <a16:creationId xmlns:a16="http://schemas.microsoft.com/office/drawing/2014/main" id="{FE09D388-DB84-D448-98B2-0B90FD23970A}"/>
              </a:ext>
            </a:extLst>
          </p:cNvPr>
          <p:cNvSpPr>
            <a:spLocks noGrp="1"/>
          </p:cNvSpPr>
          <p:nvPr>
            <p:ph type="body" sz="quarter" idx="14"/>
          </p:nvPr>
        </p:nvSpPr>
        <p:spPr>
          <a:xfrm>
            <a:off x="6275389" y="1986092"/>
            <a:ext cx="5076825" cy="4179758"/>
          </a:xfrm>
          <a:solidFill>
            <a:schemeClr val="accent2">
              <a:lumMod val="20000"/>
              <a:lumOff val="80000"/>
            </a:schemeClr>
          </a:solidFill>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12" name="Text Placeholder 11">
            <a:extLst>
              <a:ext uri="{FF2B5EF4-FFF2-40B4-BE49-F238E27FC236}">
                <a16:creationId xmlns:a16="http://schemas.microsoft.com/office/drawing/2014/main" id="{89808B78-0A11-074F-A094-099CFAB0544D}"/>
              </a:ext>
            </a:extLst>
          </p:cNvPr>
          <p:cNvSpPr>
            <a:spLocks noGrp="1"/>
          </p:cNvSpPr>
          <p:nvPr>
            <p:ph type="body" sz="quarter" idx="15" hasCustomPrompt="1"/>
          </p:nvPr>
        </p:nvSpPr>
        <p:spPr>
          <a:xfrm>
            <a:off x="838200" y="1482093"/>
            <a:ext cx="5078413" cy="503999"/>
          </a:xfrm>
          <a:solidFill>
            <a:schemeClr val="tx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Title</a:t>
            </a:r>
            <a:endParaRPr lang="en-DE"/>
          </a:p>
        </p:txBody>
      </p:sp>
      <p:sp>
        <p:nvSpPr>
          <p:cNvPr id="13" name="Text Placeholder 11">
            <a:extLst>
              <a:ext uri="{FF2B5EF4-FFF2-40B4-BE49-F238E27FC236}">
                <a16:creationId xmlns:a16="http://schemas.microsoft.com/office/drawing/2014/main" id="{88E0E06D-3C62-9845-8BB1-419999DBCBDF}"/>
              </a:ext>
            </a:extLst>
          </p:cNvPr>
          <p:cNvSpPr>
            <a:spLocks noGrp="1"/>
          </p:cNvSpPr>
          <p:nvPr>
            <p:ph type="body" sz="quarter" idx="16" hasCustomPrompt="1"/>
          </p:nvPr>
        </p:nvSpPr>
        <p:spPr>
          <a:xfrm>
            <a:off x="6275389" y="1484314"/>
            <a:ext cx="5078413" cy="503999"/>
          </a:xfrm>
          <a:solidFill>
            <a:schemeClr val="accent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Title</a:t>
            </a:r>
            <a:endParaRPr lang="en-DE"/>
          </a:p>
        </p:txBody>
      </p:sp>
    </p:spTree>
    <p:extLst>
      <p:ext uri="{BB962C8B-B14F-4D97-AF65-F5344CB8AC3E}">
        <p14:creationId xmlns:p14="http://schemas.microsoft.com/office/powerpoint/2010/main" val="3767440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eore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A1B3-48AC-FC48-8051-9E18B461C8A1}"/>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2DDC9C22-1A23-154D-B8B4-23948ED9367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89F9E43-B51F-BC48-B801-E71490F5C010}"/>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3A95113-2705-5949-801C-083EA92FDA0B}"/>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6" name="Rectangle 5">
            <a:extLst>
              <a:ext uri="{FF2B5EF4-FFF2-40B4-BE49-F238E27FC236}">
                <a16:creationId xmlns:a16="http://schemas.microsoft.com/office/drawing/2014/main" id="{9EE9DD8C-8B8D-3D43-B0E9-17C439FDE633}"/>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 Placeholder 9">
            <a:extLst>
              <a:ext uri="{FF2B5EF4-FFF2-40B4-BE49-F238E27FC236}">
                <a16:creationId xmlns:a16="http://schemas.microsoft.com/office/drawing/2014/main" id="{C380F7B6-3E72-A240-81FA-BF03D8B1E437}"/>
              </a:ext>
            </a:extLst>
          </p:cNvPr>
          <p:cNvSpPr>
            <a:spLocks noGrp="1"/>
          </p:cNvSpPr>
          <p:nvPr>
            <p:ph type="body" sz="quarter" idx="13"/>
          </p:nvPr>
        </p:nvSpPr>
        <p:spPr>
          <a:xfrm>
            <a:off x="838200" y="1986091"/>
            <a:ext cx="10514013" cy="1658809"/>
          </a:xfrm>
          <a:solidFill>
            <a:schemeClr val="tx2">
              <a:lumMod val="20000"/>
              <a:lumOff val="80000"/>
            </a:schemeClr>
          </a:solidFill>
        </p:spPr>
        <p:txBody>
          <a:bodyPr lIns="108000" tIns="108000" rIns="108000" bIns="108000" anchor="ctr"/>
          <a:lstStyle>
            <a:lvl1pPr>
              <a:buFont typeface="Arial" panose="020B0604020202020204" pitchFamily="34" charset="0"/>
              <a:buChar char="•"/>
              <a:defRPr/>
            </a:lvl1pPr>
            <a:lvl2pPr>
              <a:buFont typeface="Arial" panose="020B0604020202020204" pitchFamily="34" charset="0"/>
              <a:buChar char="•"/>
              <a:defRPr/>
            </a:lvl2pPr>
            <a:lvl3pPr>
              <a:buFont typeface="Arial" panose="020B0604020202020204" pitchFamily="34" charset="0"/>
              <a:buChar char="•"/>
              <a:defRPr/>
            </a:lvl3pPr>
            <a:lvl4pPr>
              <a:buNone/>
              <a:defRPr/>
            </a:lvl4pPr>
            <a:lvl5pPr>
              <a:buNone/>
              <a:defRPr/>
            </a:lvl5pPr>
          </a:lstStyle>
          <a:p>
            <a:pPr lvl="0"/>
            <a:r>
              <a:rPr lang="en-GB"/>
              <a:t>Click to edit Master text styles</a:t>
            </a:r>
          </a:p>
          <a:p>
            <a:pPr lvl="1"/>
            <a:r>
              <a:rPr lang="en-GB"/>
              <a:t>Second level</a:t>
            </a:r>
          </a:p>
          <a:p>
            <a:pPr lvl="2"/>
            <a:r>
              <a:rPr lang="en-GB"/>
              <a:t>Third level</a:t>
            </a:r>
          </a:p>
        </p:txBody>
      </p:sp>
      <p:sp>
        <p:nvSpPr>
          <p:cNvPr id="11" name="Text Placeholder 9">
            <a:extLst>
              <a:ext uri="{FF2B5EF4-FFF2-40B4-BE49-F238E27FC236}">
                <a16:creationId xmlns:a16="http://schemas.microsoft.com/office/drawing/2014/main" id="{93031BBD-6B7C-BC49-9FC7-C2B09908D4AB}"/>
              </a:ext>
            </a:extLst>
          </p:cNvPr>
          <p:cNvSpPr>
            <a:spLocks noGrp="1"/>
          </p:cNvSpPr>
          <p:nvPr>
            <p:ph type="body" sz="quarter" idx="14"/>
          </p:nvPr>
        </p:nvSpPr>
        <p:spPr>
          <a:xfrm>
            <a:off x="838200" y="4507041"/>
            <a:ext cx="10514014" cy="1658809"/>
          </a:xfrm>
          <a:solidFill>
            <a:schemeClr val="bg1">
              <a:lumMod val="95000"/>
            </a:schemeClr>
          </a:solidFill>
        </p:spPr>
        <p:txBody>
          <a:bodyPr lIns="108000" tIns="108000" rIns="108000" bIns="108000" anchor="ctr"/>
          <a:lstStyle>
            <a:lvl1pPr>
              <a:buFont typeface="Arial" panose="020B0604020202020204" pitchFamily="34" charset="0"/>
              <a:buChar char="•"/>
              <a:defRPr/>
            </a:lvl1pPr>
            <a:lvl2pPr>
              <a:buFont typeface="Arial" panose="020B0604020202020204" pitchFamily="34" charset="0"/>
              <a:buChar char="•"/>
              <a:defRPr/>
            </a:lvl2pPr>
            <a:lvl3pPr>
              <a:buFont typeface="Arial" panose="020B0604020202020204" pitchFamily="34" charset="0"/>
              <a:buChar char="•"/>
              <a:defRPr/>
            </a:lvl3pPr>
            <a:lvl4pPr>
              <a:buNone/>
              <a:defRPr/>
            </a:lvl4pPr>
            <a:lvl5pPr>
              <a:buNone/>
              <a:defRPr/>
            </a:lvl5pPr>
          </a:lstStyle>
          <a:p>
            <a:pPr lvl="0"/>
            <a:r>
              <a:rPr lang="en-GB"/>
              <a:t>Click to edit Master text styles</a:t>
            </a:r>
          </a:p>
          <a:p>
            <a:pPr lvl="1"/>
            <a:r>
              <a:rPr lang="en-GB"/>
              <a:t>Second level</a:t>
            </a:r>
          </a:p>
          <a:p>
            <a:pPr lvl="2"/>
            <a:r>
              <a:rPr lang="en-GB"/>
              <a:t>Third level</a:t>
            </a:r>
          </a:p>
        </p:txBody>
      </p:sp>
      <p:sp>
        <p:nvSpPr>
          <p:cNvPr id="9" name="Text Placeholder 11">
            <a:extLst>
              <a:ext uri="{FF2B5EF4-FFF2-40B4-BE49-F238E27FC236}">
                <a16:creationId xmlns:a16="http://schemas.microsoft.com/office/drawing/2014/main" id="{D1C6073C-145D-4644-AC6F-E6839D6B8091}"/>
              </a:ext>
            </a:extLst>
          </p:cNvPr>
          <p:cNvSpPr>
            <a:spLocks noGrp="1"/>
          </p:cNvSpPr>
          <p:nvPr>
            <p:ph type="body" sz="quarter" idx="15" hasCustomPrompt="1"/>
          </p:nvPr>
        </p:nvSpPr>
        <p:spPr>
          <a:xfrm>
            <a:off x="838200" y="1482092"/>
            <a:ext cx="10514013" cy="504000"/>
          </a:xfrm>
          <a:solidFill>
            <a:schemeClr val="tx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Theorem</a:t>
            </a:r>
            <a:endParaRPr lang="en-DE"/>
          </a:p>
        </p:txBody>
      </p:sp>
      <p:sp>
        <p:nvSpPr>
          <p:cNvPr id="12" name="Text Placeholder 11">
            <a:extLst>
              <a:ext uri="{FF2B5EF4-FFF2-40B4-BE49-F238E27FC236}">
                <a16:creationId xmlns:a16="http://schemas.microsoft.com/office/drawing/2014/main" id="{BFB34A0E-1AD5-FE47-A278-C29ABB488830}"/>
              </a:ext>
            </a:extLst>
          </p:cNvPr>
          <p:cNvSpPr>
            <a:spLocks noGrp="1"/>
          </p:cNvSpPr>
          <p:nvPr>
            <p:ph type="body" sz="quarter" idx="16" hasCustomPrompt="1"/>
          </p:nvPr>
        </p:nvSpPr>
        <p:spPr>
          <a:xfrm>
            <a:off x="839788" y="3993835"/>
            <a:ext cx="10514013" cy="504000"/>
          </a:xfrm>
          <a:solidFill>
            <a:schemeClr val="bg1">
              <a:lumMod val="50000"/>
            </a:schemeClr>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Definition</a:t>
            </a:r>
            <a:endParaRPr lang="en-DE"/>
          </a:p>
        </p:txBody>
      </p:sp>
    </p:spTree>
    <p:extLst>
      <p:ext uri="{BB962C8B-B14F-4D97-AF65-F5344CB8AC3E}">
        <p14:creationId xmlns:p14="http://schemas.microsoft.com/office/powerpoint/2010/main" val="639225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eorem Slide with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A1B3-48AC-FC48-8051-9E18B461C8A1}"/>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2DDC9C22-1A23-154D-B8B4-23948ED9367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89F9E43-B51F-BC48-B801-E71490F5C010}"/>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3A95113-2705-5949-801C-083EA92FDA0B}"/>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6" name="Rectangle 5">
            <a:extLst>
              <a:ext uri="{FF2B5EF4-FFF2-40B4-BE49-F238E27FC236}">
                <a16:creationId xmlns:a16="http://schemas.microsoft.com/office/drawing/2014/main" id="{9EE9DD8C-8B8D-3D43-B0E9-17C439FDE633}"/>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 Placeholder 9">
            <a:extLst>
              <a:ext uri="{FF2B5EF4-FFF2-40B4-BE49-F238E27FC236}">
                <a16:creationId xmlns:a16="http://schemas.microsoft.com/office/drawing/2014/main" id="{C380F7B6-3E72-A240-81FA-BF03D8B1E437}"/>
              </a:ext>
            </a:extLst>
          </p:cNvPr>
          <p:cNvSpPr>
            <a:spLocks noGrp="1"/>
          </p:cNvSpPr>
          <p:nvPr>
            <p:ph type="body" sz="quarter" idx="13"/>
          </p:nvPr>
        </p:nvSpPr>
        <p:spPr>
          <a:xfrm>
            <a:off x="838200" y="1986091"/>
            <a:ext cx="5078413" cy="1658809"/>
          </a:xfrm>
          <a:solidFill>
            <a:schemeClr val="tx2">
              <a:lumMod val="20000"/>
              <a:lumOff val="80000"/>
            </a:schemeClr>
          </a:solidFill>
        </p:spPr>
        <p:txBody>
          <a:bodyPr lIns="108000" tIns="108000" rIns="108000" bIns="108000" anchor="ctr"/>
          <a:lstStyle>
            <a:lvl1pPr>
              <a:buFont typeface="Arial" panose="020B0604020202020204" pitchFamily="34" charset="0"/>
              <a:buChar char="•"/>
              <a:defRPr/>
            </a:lvl1pPr>
            <a:lvl2pPr>
              <a:buFont typeface="Arial" panose="020B0604020202020204" pitchFamily="34" charset="0"/>
              <a:buChar char="•"/>
              <a:defRPr/>
            </a:lvl2pPr>
            <a:lvl3pPr>
              <a:buFont typeface="Arial" panose="020B0604020202020204" pitchFamily="34" charset="0"/>
              <a:buChar char="•"/>
              <a:defRPr/>
            </a:lvl3pPr>
            <a:lvl4pPr>
              <a:buNone/>
              <a:defRPr/>
            </a:lvl4pPr>
            <a:lvl5pPr>
              <a:buNone/>
              <a:defRPr/>
            </a:lvl5pPr>
          </a:lstStyle>
          <a:p>
            <a:pPr lvl="0"/>
            <a:r>
              <a:rPr lang="en-GB"/>
              <a:t>Click to edit Master text styles</a:t>
            </a:r>
          </a:p>
          <a:p>
            <a:pPr lvl="1"/>
            <a:r>
              <a:rPr lang="en-GB"/>
              <a:t>Second level</a:t>
            </a:r>
          </a:p>
          <a:p>
            <a:pPr lvl="2"/>
            <a:r>
              <a:rPr lang="en-GB"/>
              <a:t>Third level</a:t>
            </a:r>
          </a:p>
        </p:txBody>
      </p:sp>
      <p:sp>
        <p:nvSpPr>
          <p:cNvPr id="11" name="Text Placeholder 9">
            <a:extLst>
              <a:ext uri="{FF2B5EF4-FFF2-40B4-BE49-F238E27FC236}">
                <a16:creationId xmlns:a16="http://schemas.microsoft.com/office/drawing/2014/main" id="{93031BBD-6B7C-BC49-9FC7-C2B09908D4AB}"/>
              </a:ext>
            </a:extLst>
          </p:cNvPr>
          <p:cNvSpPr>
            <a:spLocks noGrp="1"/>
          </p:cNvSpPr>
          <p:nvPr>
            <p:ph type="body" sz="quarter" idx="14"/>
          </p:nvPr>
        </p:nvSpPr>
        <p:spPr>
          <a:xfrm>
            <a:off x="838200" y="4507041"/>
            <a:ext cx="5078413" cy="1658809"/>
          </a:xfrm>
          <a:solidFill>
            <a:schemeClr val="bg1">
              <a:lumMod val="95000"/>
            </a:schemeClr>
          </a:solidFill>
        </p:spPr>
        <p:txBody>
          <a:bodyPr lIns="108000" tIns="108000" rIns="108000" bIns="108000" anchor="ctr"/>
          <a:lstStyle>
            <a:lvl1pPr>
              <a:buFont typeface="Arial" panose="020B0604020202020204" pitchFamily="34" charset="0"/>
              <a:buChar char="•"/>
              <a:defRPr/>
            </a:lvl1pPr>
            <a:lvl2pPr>
              <a:buFont typeface="Arial" panose="020B0604020202020204" pitchFamily="34" charset="0"/>
              <a:buChar char="•"/>
              <a:defRPr/>
            </a:lvl2pPr>
            <a:lvl3pPr>
              <a:buFont typeface="Arial" panose="020B0604020202020204" pitchFamily="34" charset="0"/>
              <a:buChar char="•"/>
              <a:defRPr/>
            </a:lvl3pPr>
            <a:lvl4pPr>
              <a:buNone/>
              <a:defRPr/>
            </a:lvl4pPr>
            <a:lvl5pPr>
              <a:buNone/>
              <a:defRPr/>
            </a:lvl5pPr>
          </a:lstStyle>
          <a:p>
            <a:pPr lvl="0"/>
            <a:r>
              <a:rPr lang="en-GB"/>
              <a:t>Click to edit Master text styles</a:t>
            </a:r>
          </a:p>
          <a:p>
            <a:pPr lvl="1"/>
            <a:r>
              <a:rPr lang="en-GB"/>
              <a:t>Second level</a:t>
            </a:r>
          </a:p>
          <a:p>
            <a:pPr lvl="2"/>
            <a:r>
              <a:rPr lang="en-GB"/>
              <a:t>Third level</a:t>
            </a:r>
          </a:p>
        </p:txBody>
      </p:sp>
      <p:sp>
        <p:nvSpPr>
          <p:cNvPr id="9" name="Text Placeholder 11">
            <a:extLst>
              <a:ext uri="{FF2B5EF4-FFF2-40B4-BE49-F238E27FC236}">
                <a16:creationId xmlns:a16="http://schemas.microsoft.com/office/drawing/2014/main" id="{D1C6073C-145D-4644-AC6F-E6839D6B8091}"/>
              </a:ext>
            </a:extLst>
          </p:cNvPr>
          <p:cNvSpPr>
            <a:spLocks noGrp="1"/>
          </p:cNvSpPr>
          <p:nvPr>
            <p:ph type="body" sz="quarter" idx="15" hasCustomPrompt="1"/>
          </p:nvPr>
        </p:nvSpPr>
        <p:spPr>
          <a:xfrm>
            <a:off x="838200" y="1482092"/>
            <a:ext cx="5078413" cy="504000"/>
          </a:xfrm>
          <a:solidFill>
            <a:schemeClr val="tx2"/>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Theorem</a:t>
            </a:r>
            <a:endParaRPr lang="en-DE"/>
          </a:p>
        </p:txBody>
      </p:sp>
      <p:sp>
        <p:nvSpPr>
          <p:cNvPr id="12" name="Text Placeholder 11">
            <a:extLst>
              <a:ext uri="{FF2B5EF4-FFF2-40B4-BE49-F238E27FC236}">
                <a16:creationId xmlns:a16="http://schemas.microsoft.com/office/drawing/2014/main" id="{BFB34A0E-1AD5-FE47-A278-C29ABB488830}"/>
              </a:ext>
            </a:extLst>
          </p:cNvPr>
          <p:cNvSpPr>
            <a:spLocks noGrp="1"/>
          </p:cNvSpPr>
          <p:nvPr>
            <p:ph type="body" sz="quarter" idx="16" hasCustomPrompt="1"/>
          </p:nvPr>
        </p:nvSpPr>
        <p:spPr>
          <a:xfrm>
            <a:off x="839788" y="3993835"/>
            <a:ext cx="5078413" cy="504000"/>
          </a:xfrm>
          <a:solidFill>
            <a:schemeClr val="bg1">
              <a:lumMod val="50000"/>
            </a:schemeClr>
          </a:solidFill>
        </p:spPr>
        <p:txBody>
          <a:bodyPr lIns="108000" tIns="0" rIns="108000" bIns="0" anchor="ctr"/>
          <a:lstStyle>
            <a:lvl1pPr>
              <a:buNone/>
              <a:defRPr>
                <a:solidFill>
                  <a:schemeClr val="bg1"/>
                </a:solidFill>
                <a:latin typeface="Akkurat" panose="02000503040000020004" pitchFamily="2" charset="77"/>
              </a:defRPr>
            </a:lvl1pPr>
          </a:lstStyle>
          <a:p>
            <a:pPr lvl="0"/>
            <a:r>
              <a:rPr lang="en-GB"/>
              <a:t>Definition</a:t>
            </a:r>
            <a:endParaRPr lang="en-DE"/>
          </a:p>
        </p:txBody>
      </p:sp>
      <p:sp>
        <p:nvSpPr>
          <p:cNvPr id="8" name="Content Placeholder 7">
            <a:extLst>
              <a:ext uri="{FF2B5EF4-FFF2-40B4-BE49-F238E27FC236}">
                <a16:creationId xmlns:a16="http://schemas.microsoft.com/office/drawing/2014/main" id="{E2E16E41-DCA0-1D4D-9928-C41B0144147A}"/>
              </a:ext>
            </a:extLst>
          </p:cNvPr>
          <p:cNvSpPr>
            <a:spLocks noGrp="1"/>
          </p:cNvSpPr>
          <p:nvPr>
            <p:ph sz="quarter" idx="17"/>
          </p:nvPr>
        </p:nvSpPr>
        <p:spPr>
          <a:xfrm>
            <a:off x="6275388" y="1482725"/>
            <a:ext cx="5078412" cy="4683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Tree>
    <p:extLst>
      <p:ext uri="{BB962C8B-B14F-4D97-AF65-F5344CB8AC3E}">
        <p14:creationId xmlns:p14="http://schemas.microsoft.com/office/powerpoint/2010/main" val="183173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oodbye!">
    <p:spTree>
      <p:nvGrpSpPr>
        <p:cNvPr id="1" name=""/>
        <p:cNvGrpSpPr/>
        <p:nvPr/>
      </p:nvGrpSpPr>
      <p:grpSpPr>
        <a:xfrm>
          <a:off x="0" y="0"/>
          <a:ext cx="0" cy="0"/>
          <a:chOff x="0" y="0"/>
          <a:chExt cx="0" cy="0"/>
        </a:xfrm>
      </p:grpSpPr>
      <p:pic>
        <p:nvPicPr>
          <p:cNvPr id="12" name="Picture 11" descr="A close up of a fire&#10;&#10;Description automatically generated">
            <a:extLst>
              <a:ext uri="{FF2B5EF4-FFF2-40B4-BE49-F238E27FC236}">
                <a16:creationId xmlns:a16="http://schemas.microsoft.com/office/drawing/2014/main" id="{3FEB097B-426B-EC4F-94F2-D0153FAB878E}"/>
              </a:ext>
            </a:extLst>
          </p:cNvPr>
          <p:cNvPicPr>
            <a:picLocks noChangeAspect="1"/>
          </p:cNvPicPr>
          <p:nvPr userDrawn="1"/>
        </p:nvPicPr>
        <p:blipFill rotWithShape="1">
          <a:blip r:embed="rId2">
            <a:alphaModFix/>
            <a:duotone>
              <a:schemeClr val="accent1">
                <a:shade val="45000"/>
                <a:satMod val="135000"/>
              </a:schemeClr>
              <a:prstClr val="white"/>
            </a:duotone>
          </a:blip>
          <a:srcRect t="79306" r="-2762" b="-14541"/>
          <a:stretch/>
        </p:blipFill>
        <p:spPr>
          <a:xfrm>
            <a:off x="0" y="5381625"/>
            <a:ext cx="12192000" cy="2513587"/>
          </a:xfrm>
          <a:prstGeom prst="rect">
            <a:avLst/>
          </a:prstGeom>
        </p:spPr>
      </p:pic>
      <p:pic>
        <p:nvPicPr>
          <p:cNvPr id="7" name="Graphic 6">
            <a:extLst>
              <a:ext uri="{FF2B5EF4-FFF2-40B4-BE49-F238E27FC236}">
                <a16:creationId xmlns:a16="http://schemas.microsoft.com/office/drawing/2014/main" id="{CA8F5AF3-FF1B-1A41-B3FE-E6DE6FA9BFE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25237" y="461596"/>
            <a:ext cx="3677478" cy="592903"/>
          </a:xfrm>
          <a:prstGeom prst="rect">
            <a:avLst/>
          </a:prstGeom>
        </p:spPr>
      </p:pic>
      <p:pic>
        <p:nvPicPr>
          <p:cNvPr id="10" name="Graphic 9">
            <a:extLst>
              <a:ext uri="{FF2B5EF4-FFF2-40B4-BE49-F238E27FC236}">
                <a16:creationId xmlns:a16="http://schemas.microsoft.com/office/drawing/2014/main" id="{39A5F5E1-6A26-424E-8C67-FD1C1A97A7BF}"/>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8460607" y="578485"/>
            <a:ext cx="3206156" cy="525600"/>
          </a:xfrm>
          <a:prstGeom prst="rect">
            <a:avLst/>
          </a:prstGeom>
        </p:spPr>
      </p:pic>
      <p:sp>
        <p:nvSpPr>
          <p:cNvPr id="9" name="Rectangle 8">
            <a:extLst>
              <a:ext uri="{FF2B5EF4-FFF2-40B4-BE49-F238E27FC236}">
                <a16:creationId xmlns:a16="http://schemas.microsoft.com/office/drawing/2014/main" id="{158FCC0E-D7DE-5A42-97CE-3F67F60CEE15}"/>
              </a:ext>
            </a:extLst>
          </p:cNvPr>
          <p:cNvSpPr/>
          <p:nvPr userDrawn="1"/>
        </p:nvSpPr>
        <p:spPr>
          <a:xfrm>
            <a:off x="3619500" y="5381626"/>
            <a:ext cx="8572500" cy="1482841"/>
          </a:xfrm>
          <a:prstGeom prst="rect">
            <a:avLst/>
          </a:prstGeom>
          <a:gradFill>
            <a:gsLst>
              <a:gs pos="0">
                <a:srgbClr val="84BC52">
                  <a:alpha val="0"/>
                </a:srgbClr>
              </a:gs>
              <a:gs pos="36000">
                <a:srgbClr val="84BC5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ontent Placeholder 3">
            <a:extLst>
              <a:ext uri="{FF2B5EF4-FFF2-40B4-BE49-F238E27FC236}">
                <a16:creationId xmlns:a16="http://schemas.microsoft.com/office/drawing/2014/main" id="{A94D2141-FB83-A445-B0A5-E8ABDFD9CC23}"/>
              </a:ext>
            </a:extLst>
          </p:cNvPr>
          <p:cNvSpPr>
            <a:spLocks noGrp="1"/>
          </p:cNvSpPr>
          <p:nvPr>
            <p:ph sz="quarter" idx="14" hasCustomPrompt="1"/>
          </p:nvPr>
        </p:nvSpPr>
        <p:spPr>
          <a:xfrm>
            <a:off x="5916614" y="5381624"/>
            <a:ext cx="5435600" cy="1482840"/>
          </a:xfrm>
        </p:spPr>
        <p:txBody>
          <a:bodyPr tIns="108000" bIns="108000" anchor="ctr">
            <a:normAutofit/>
          </a:bodyPr>
          <a:lstStyle>
            <a:lvl1pPr indent="0" algn="r">
              <a:lnSpc>
                <a:spcPct val="150000"/>
              </a:lnSpc>
              <a:spcBef>
                <a:spcPts val="0"/>
              </a:spcBef>
              <a:buNone/>
              <a:defRPr sz="1600">
                <a:solidFill>
                  <a:schemeClr val="bg1"/>
                </a:solidFill>
              </a:defRPr>
            </a:lvl1pPr>
            <a:lvl2pPr>
              <a:buNone/>
              <a:defRPr/>
            </a:lvl2pPr>
            <a:lvl3pPr>
              <a:buNone/>
              <a:defRPr/>
            </a:lvl3pPr>
            <a:lvl4pPr>
              <a:buNone/>
              <a:defRPr/>
            </a:lvl4pPr>
            <a:lvl5pPr>
              <a:buNone/>
              <a:defRPr/>
            </a:lvl5pPr>
          </a:lstStyle>
          <a:p>
            <a:pPr lvl="0"/>
            <a:r>
              <a:rPr lang="en-GB"/>
              <a:t>Authors and affiliations</a:t>
            </a:r>
            <a:endParaRPr lang="en-DE"/>
          </a:p>
        </p:txBody>
      </p:sp>
      <p:sp>
        <p:nvSpPr>
          <p:cNvPr id="13" name="Title 1">
            <a:extLst>
              <a:ext uri="{FF2B5EF4-FFF2-40B4-BE49-F238E27FC236}">
                <a16:creationId xmlns:a16="http://schemas.microsoft.com/office/drawing/2014/main" id="{6B9C4A8C-4861-854C-B3AC-40B99ACE959A}"/>
              </a:ext>
            </a:extLst>
          </p:cNvPr>
          <p:cNvSpPr>
            <a:spLocks noGrp="1"/>
          </p:cNvSpPr>
          <p:nvPr>
            <p:ph type="ctrTitle" hasCustomPrompt="1"/>
          </p:nvPr>
        </p:nvSpPr>
        <p:spPr>
          <a:xfrm>
            <a:off x="839788" y="1484314"/>
            <a:ext cx="10512426" cy="2160586"/>
          </a:xfrm>
          <a:prstGeom prst="rect">
            <a:avLst/>
          </a:prstGeom>
        </p:spPr>
        <p:txBody>
          <a:bodyPr anchor="b">
            <a:normAutofit/>
          </a:bodyPr>
          <a:lstStyle>
            <a:lvl1pPr>
              <a:lnSpc>
                <a:spcPct val="100000"/>
              </a:lnSpc>
              <a:defRPr sz="6000">
                <a:solidFill>
                  <a:schemeClr val="bg1">
                    <a:lumMod val="75000"/>
                  </a:schemeClr>
                </a:solidFill>
              </a:defRPr>
            </a:lvl1pPr>
          </a:lstStyle>
          <a:p>
            <a:pPr algn="l"/>
            <a:r>
              <a:rPr lang="en-DE"/>
              <a:t>Repeat title</a:t>
            </a:r>
          </a:p>
        </p:txBody>
      </p:sp>
      <p:sp>
        <p:nvSpPr>
          <p:cNvPr id="14" name="Content Placeholder 17">
            <a:extLst>
              <a:ext uri="{FF2B5EF4-FFF2-40B4-BE49-F238E27FC236}">
                <a16:creationId xmlns:a16="http://schemas.microsoft.com/office/drawing/2014/main" id="{20AD3658-E0E5-9846-9E55-D9322ED3D430}"/>
              </a:ext>
            </a:extLst>
          </p:cNvPr>
          <p:cNvSpPr>
            <a:spLocks noGrp="1"/>
          </p:cNvSpPr>
          <p:nvPr>
            <p:ph sz="quarter" idx="13" hasCustomPrompt="1"/>
          </p:nvPr>
        </p:nvSpPr>
        <p:spPr>
          <a:xfrm>
            <a:off x="839459" y="3824288"/>
            <a:ext cx="10513361" cy="1549398"/>
          </a:xfrm>
        </p:spPr>
        <p:txBody>
          <a:bodyPr lIns="180000" anchor="t"/>
          <a:lstStyle>
            <a:lvl1pPr>
              <a:buNone/>
              <a:defRPr sz="3600">
                <a:solidFill>
                  <a:schemeClr val="tx2"/>
                </a:solidFill>
              </a:defRPr>
            </a:lvl1pPr>
            <a:lvl2pPr>
              <a:defRPr sz="3600"/>
            </a:lvl2pPr>
            <a:lvl3pPr>
              <a:defRPr sz="3600"/>
            </a:lvl3pPr>
            <a:lvl4pPr>
              <a:defRPr sz="3600"/>
            </a:lvl4pPr>
            <a:lvl5pPr>
              <a:defRPr sz="3600"/>
            </a:lvl5pPr>
          </a:lstStyle>
          <a:p>
            <a:pPr lvl="0"/>
            <a:r>
              <a:rPr lang="en-DE"/>
              <a:t>Subtitle if required</a:t>
            </a:r>
          </a:p>
        </p:txBody>
      </p:sp>
    </p:spTree>
    <p:extLst>
      <p:ext uri="{BB962C8B-B14F-4D97-AF65-F5344CB8AC3E}">
        <p14:creationId xmlns:p14="http://schemas.microsoft.com/office/powerpoint/2010/main" val="384284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 userDrawn="1">
  <p:cSld name="Titel und Inhalt">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en-US"/>
              <a:t>Click to edit Master title style</a:t>
            </a:r>
            <a:endParaRPr lang="de-DE"/>
          </a:p>
        </p:txBody>
      </p:sp>
      <p:sp>
        <p:nvSpPr>
          <p:cNvPr id="3" name="Inhaltsplatzhalt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4" name="Fußzeilenplatzhalter 3"/>
          <p:cNvSpPr>
            <a:spLocks noGrp="1"/>
          </p:cNvSpPr>
          <p:nvPr>
            <p:ph type="ftr" sz="quarter" idx="10"/>
          </p:nvPr>
        </p:nvSpPr>
        <p:spPr bwMode="auto"/>
        <p:txBody>
          <a:bodyPr/>
          <a:lstStyle>
            <a:lvl1pPr>
              <a:defRPr/>
            </a:lvl1pPr>
          </a:lstStyle>
          <a:p>
            <a:pPr>
              <a:defRPr/>
            </a:pPr>
            <a:r>
              <a:rPr lang="de-DE"/>
              <a:t>PI Meeting | 10/05/2022 | S. Lucia &amp; J.-U. Repke </a:t>
            </a:r>
            <a:endParaRPr lang="de-DE" b="0"/>
          </a:p>
        </p:txBody>
      </p:sp>
      <p:sp>
        <p:nvSpPr>
          <p:cNvPr id="5" name="Foliennummernplatzhalter 4"/>
          <p:cNvSpPr>
            <a:spLocks noGrp="1"/>
          </p:cNvSpPr>
          <p:nvPr>
            <p:ph type="sldNum" sz="quarter" idx="11"/>
          </p:nvPr>
        </p:nvSpPr>
        <p:spPr bwMode="auto"/>
        <p:txBody>
          <a:bodyPr/>
          <a:lstStyle>
            <a:lvl1pPr>
              <a:defRPr/>
            </a:lvl1pPr>
          </a:lstStyle>
          <a:p>
            <a:pPr>
              <a:defRPr/>
            </a:pPr>
            <a:r>
              <a:rPr lang="de-DE" dirty="0"/>
              <a:t>Seite </a:t>
            </a:r>
            <a:fld id="{CB279557-F2D6-4215-9B1D-290EAAB266AE}" type="slidenum">
              <a:rPr lang="de-DE"/>
              <a:t>‹#›</a:t>
            </a:fld>
            <a:endParaRPr lang="de-DE" dirty="0"/>
          </a:p>
        </p:txBody>
      </p:sp>
    </p:spTree>
    <p:extLst>
      <p:ext uri="{BB962C8B-B14F-4D97-AF65-F5344CB8AC3E}">
        <p14:creationId xmlns:p14="http://schemas.microsoft.com/office/powerpoint/2010/main" val="291408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Picture 8" descr="A close up of a fire&#10;&#10;Description automatically generated">
            <a:extLst>
              <a:ext uri="{FF2B5EF4-FFF2-40B4-BE49-F238E27FC236}">
                <a16:creationId xmlns:a16="http://schemas.microsoft.com/office/drawing/2014/main" id="{15473D1F-A981-FE4C-9CC0-D0C50B67EB25}"/>
              </a:ext>
            </a:extLst>
          </p:cNvPr>
          <p:cNvPicPr>
            <a:picLocks noChangeAspect="1"/>
          </p:cNvPicPr>
          <p:nvPr userDrawn="1"/>
        </p:nvPicPr>
        <p:blipFill rotWithShape="1">
          <a:blip r:embed="rId2">
            <a:alphaModFix/>
            <a:duotone>
              <a:schemeClr val="accent1">
                <a:shade val="45000"/>
                <a:satMod val="135000"/>
              </a:schemeClr>
              <a:prstClr val="white"/>
            </a:duotone>
          </a:blip>
          <a:srcRect t="3867" r="-2762" b="-14540"/>
          <a:stretch/>
        </p:blipFill>
        <p:spPr>
          <a:xfrm>
            <a:off x="0" y="0"/>
            <a:ext cx="12192000" cy="7895213"/>
          </a:xfrm>
          <a:prstGeom prst="rect">
            <a:avLst/>
          </a:prstGeom>
        </p:spPr>
      </p:pic>
      <p:sp>
        <p:nvSpPr>
          <p:cNvPr id="3" name="Date Placeholder 2">
            <a:extLst>
              <a:ext uri="{FF2B5EF4-FFF2-40B4-BE49-F238E27FC236}">
                <a16:creationId xmlns:a16="http://schemas.microsoft.com/office/drawing/2014/main" id="{81D29CE8-3AB5-2D40-B472-6A9EF0A1706B}"/>
              </a:ext>
            </a:extLst>
          </p:cNvPr>
          <p:cNvSpPr>
            <a:spLocks noGrp="1"/>
          </p:cNvSpPr>
          <p:nvPr>
            <p:ph type="dt" sz="half" idx="10"/>
          </p:nvPr>
        </p:nvSpPr>
        <p:spPr/>
        <p:txBody>
          <a:bodyPr/>
          <a:lstStyle>
            <a:lvl1pPr>
              <a:defRPr>
                <a:solidFill>
                  <a:schemeClr val="bg1"/>
                </a:solidFill>
              </a:defRPr>
            </a:lvl1pPr>
          </a:lstStyle>
          <a:p>
            <a:endParaRPr lang="en-US">
              <a:solidFill>
                <a:schemeClr val="bg1"/>
              </a:solidFill>
            </a:endParaRPr>
          </a:p>
        </p:txBody>
      </p:sp>
      <p:sp>
        <p:nvSpPr>
          <p:cNvPr id="6" name="Rectangle 5">
            <a:extLst>
              <a:ext uri="{FF2B5EF4-FFF2-40B4-BE49-F238E27FC236}">
                <a16:creationId xmlns:a16="http://schemas.microsoft.com/office/drawing/2014/main" id="{A19D5E1C-00DE-7043-B35D-FB0C84612267}"/>
              </a:ext>
            </a:extLst>
          </p:cNvPr>
          <p:cNvSpPr/>
          <p:nvPr userDrawn="1"/>
        </p:nvSpPr>
        <p:spPr>
          <a:xfrm>
            <a:off x="3619500" y="0"/>
            <a:ext cx="8572500" cy="6858000"/>
          </a:xfrm>
          <a:prstGeom prst="rect">
            <a:avLst/>
          </a:prstGeom>
          <a:gradFill>
            <a:gsLst>
              <a:gs pos="0">
                <a:srgbClr val="84BC52">
                  <a:alpha val="0"/>
                </a:srgbClr>
              </a:gs>
              <a:gs pos="36000">
                <a:srgbClr val="84BC5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Footer Placeholder 3">
            <a:extLst>
              <a:ext uri="{FF2B5EF4-FFF2-40B4-BE49-F238E27FC236}">
                <a16:creationId xmlns:a16="http://schemas.microsoft.com/office/drawing/2014/main" id="{F5E64B00-C198-FD4E-9522-46D998EE9735}"/>
              </a:ext>
            </a:extLst>
          </p:cNvPr>
          <p:cNvSpPr>
            <a:spLocks noGrp="1"/>
          </p:cNvSpPr>
          <p:nvPr>
            <p:ph type="ftr" sz="quarter" idx="11"/>
          </p:nvPr>
        </p:nvSpPr>
        <p:spPr/>
        <p:txBody>
          <a:bodyPr/>
          <a:lstStyle>
            <a:lvl1pPr>
              <a:defRPr>
                <a:solidFill>
                  <a:schemeClr val="bg1"/>
                </a:solidFill>
              </a:defRPr>
            </a:lvl1pPr>
          </a:lstStyle>
          <a:p>
            <a:r>
              <a:rPr lang="en-US"/>
              <a:t>Process Automation Systems (PAS)</a:t>
            </a:r>
          </a:p>
        </p:txBody>
      </p:sp>
      <p:sp>
        <p:nvSpPr>
          <p:cNvPr id="5" name="Slide Number Placeholder 4">
            <a:extLst>
              <a:ext uri="{FF2B5EF4-FFF2-40B4-BE49-F238E27FC236}">
                <a16:creationId xmlns:a16="http://schemas.microsoft.com/office/drawing/2014/main" id="{E24041FE-BF17-1A48-BDF5-0BAA4F6DF703}"/>
              </a:ext>
            </a:extLst>
          </p:cNvPr>
          <p:cNvSpPr>
            <a:spLocks noGrp="1"/>
          </p:cNvSpPr>
          <p:nvPr>
            <p:ph type="sldNum" sz="quarter" idx="12"/>
          </p:nvPr>
        </p:nvSpPr>
        <p:spPr/>
        <p:txBody>
          <a:bodyPr/>
          <a:lstStyle>
            <a:lvl1pPr>
              <a:defRPr>
                <a:solidFill>
                  <a:schemeClr val="bg1"/>
                </a:solidFill>
              </a:defRPr>
            </a:lvl1pPr>
          </a:lstStyle>
          <a:p>
            <a:fld id="{C670C496-A904-1340-8EB4-099EE873EDF4}" type="slidenum">
              <a:rPr lang="en-US" smtClean="0"/>
              <a:pPr/>
              <a:t>‹#›</a:t>
            </a:fld>
            <a:endParaRPr lang="en-US"/>
          </a:p>
        </p:txBody>
      </p:sp>
      <p:sp>
        <p:nvSpPr>
          <p:cNvPr id="7" name="Text Placeholder 3">
            <a:extLst>
              <a:ext uri="{FF2B5EF4-FFF2-40B4-BE49-F238E27FC236}">
                <a16:creationId xmlns:a16="http://schemas.microsoft.com/office/drawing/2014/main" id="{592919EB-157A-C54F-9952-EEFFE1F20ECF}"/>
              </a:ext>
            </a:extLst>
          </p:cNvPr>
          <p:cNvSpPr>
            <a:spLocks noGrp="1"/>
          </p:cNvSpPr>
          <p:nvPr>
            <p:ph type="body" sz="quarter" idx="13" hasCustomPrompt="1"/>
          </p:nvPr>
        </p:nvSpPr>
        <p:spPr>
          <a:xfrm>
            <a:off x="839787" y="1484311"/>
            <a:ext cx="5076825" cy="4681538"/>
          </a:xfrm>
        </p:spPr>
        <p:txBody>
          <a:bodyPr lIns="108000" tIns="108000" rIns="108000" bIns="108000" anchor="ctr"/>
          <a:lstStyle>
            <a:lvl1pPr marL="0" indent="0" algn="l">
              <a:buFontTx/>
              <a:buNone/>
              <a:defRPr sz="7200">
                <a:solidFill>
                  <a:schemeClr val="bg1"/>
                </a:solidFill>
                <a:latin typeface="Akkurat" panose="02000503040000020004" pitchFamily="2" charset="77"/>
              </a:defRPr>
            </a:lvl1pPr>
            <a:lvl2pPr>
              <a:buNone/>
              <a:defRPr sz="7200">
                <a:solidFill>
                  <a:schemeClr val="bg1"/>
                </a:solidFill>
                <a:latin typeface="Akkurat" panose="02000503040000020004" pitchFamily="2" charset="77"/>
              </a:defRPr>
            </a:lvl2pPr>
            <a:lvl3pPr>
              <a:buNone/>
              <a:defRPr sz="7200">
                <a:solidFill>
                  <a:schemeClr val="bg1"/>
                </a:solidFill>
                <a:latin typeface="Akkurat" panose="02000503040000020004" pitchFamily="2" charset="77"/>
              </a:defRPr>
            </a:lvl3pPr>
            <a:lvl4pPr>
              <a:buNone/>
              <a:defRPr sz="7200">
                <a:solidFill>
                  <a:schemeClr val="bg1"/>
                </a:solidFill>
                <a:latin typeface="Akkurat" panose="02000503040000020004" pitchFamily="2" charset="77"/>
              </a:defRPr>
            </a:lvl4pPr>
            <a:lvl5pPr>
              <a:buNone/>
              <a:defRPr sz="7200">
                <a:solidFill>
                  <a:schemeClr val="bg1"/>
                </a:solidFill>
                <a:latin typeface="Akkurat" panose="02000503040000020004" pitchFamily="2" charset="77"/>
              </a:defRPr>
            </a:lvl5pPr>
          </a:lstStyle>
          <a:p>
            <a:pPr lvl="0"/>
            <a:r>
              <a:rPr lang="en-GB"/>
              <a:t>Click to edit this box</a:t>
            </a:r>
          </a:p>
        </p:txBody>
      </p:sp>
      <p:sp>
        <p:nvSpPr>
          <p:cNvPr id="8" name="Text Placeholder 13">
            <a:extLst>
              <a:ext uri="{FF2B5EF4-FFF2-40B4-BE49-F238E27FC236}">
                <a16:creationId xmlns:a16="http://schemas.microsoft.com/office/drawing/2014/main" id="{49992356-DE88-114D-A2CA-1822F98DFB18}"/>
              </a:ext>
            </a:extLst>
          </p:cNvPr>
          <p:cNvSpPr>
            <a:spLocks noGrp="1"/>
          </p:cNvSpPr>
          <p:nvPr>
            <p:ph type="body" sz="quarter" idx="14"/>
          </p:nvPr>
        </p:nvSpPr>
        <p:spPr>
          <a:xfrm>
            <a:off x="6275390" y="1484312"/>
            <a:ext cx="5076823" cy="4681538"/>
          </a:xfrm>
        </p:spPr>
        <p:txBody>
          <a:bodyPr lIns="108000" tIns="108000" rIns="108000" bIns="108000" anchor="ctr"/>
          <a:lstStyle>
            <a:lvl1pPr indent="0">
              <a:buNone/>
              <a:defRPr>
                <a:solidFill>
                  <a:schemeClr val="bg1"/>
                </a:solidFill>
              </a:defRPr>
            </a:lvl1pPr>
            <a:lvl2pPr indent="0">
              <a:buNone/>
              <a:defRPr>
                <a:solidFill>
                  <a:schemeClr val="bg1"/>
                </a:solidFill>
              </a:defRPr>
            </a:lvl2pPr>
            <a:lvl3pPr indent="0">
              <a:buNone/>
              <a:defRPr>
                <a:solidFill>
                  <a:schemeClr val="bg1"/>
                </a:solidFill>
              </a:defRPr>
            </a:lvl3pPr>
            <a:lvl4pPr indent="0">
              <a:buNone/>
              <a:defRPr>
                <a:solidFill>
                  <a:schemeClr val="bg1"/>
                </a:solidFill>
              </a:defRPr>
            </a:lvl4pPr>
            <a:lvl5pPr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Tree>
    <p:extLst>
      <p:ext uri="{BB962C8B-B14F-4D97-AF65-F5344CB8AC3E}">
        <p14:creationId xmlns:p14="http://schemas.microsoft.com/office/powerpoint/2010/main" val="104010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ancy Listing Lef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06D721-04DD-7442-84E0-6BA8C892551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DB7E094-08AB-8D4F-94C6-11B2C3410A07}"/>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78D2C2FF-CE31-0A48-940E-F0B603EA03BE}"/>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Text Placeholder 6">
            <a:extLst>
              <a:ext uri="{FF2B5EF4-FFF2-40B4-BE49-F238E27FC236}">
                <a16:creationId xmlns:a16="http://schemas.microsoft.com/office/drawing/2014/main" id="{F172448F-FB06-254C-A60B-5A5AFB68AFAD}"/>
              </a:ext>
            </a:extLst>
          </p:cNvPr>
          <p:cNvSpPr>
            <a:spLocks noGrp="1"/>
          </p:cNvSpPr>
          <p:nvPr>
            <p:ph type="body" sz="quarter" idx="14" hasCustomPrompt="1"/>
          </p:nvPr>
        </p:nvSpPr>
        <p:spPr>
          <a:xfrm>
            <a:off x="838200" y="1495171"/>
            <a:ext cx="5078412" cy="4680000"/>
          </a:xfrm>
        </p:spPr>
        <p:txBody>
          <a:bodyPr lIns="108000" tIns="108000" rIns="108000" bIns="108000" anchor="ctr">
            <a:normAutofit/>
          </a:bodyPr>
          <a:lstStyle>
            <a:lvl1pPr marL="0" indent="0">
              <a:buNone/>
              <a:defRPr sz="7200">
                <a:solidFill>
                  <a:schemeClr val="accent1"/>
                </a:solidFill>
                <a:latin typeface="Akkurat" panose="02000503040000020004" pitchFamily="2" charset="77"/>
              </a:defRPr>
            </a:lvl1pPr>
            <a:lvl2pPr>
              <a:buNone/>
              <a:defRPr/>
            </a:lvl2pPr>
            <a:lvl3pPr>
              <a:buNone/>
              <a:defRPr/>
            </a:lvl3pPr>
            <a:lvl4pPr>
              <a:buNone/>
              <a:defRPr/>
            </a:lvl4pPr>
            <a:lvl5pPr>
              <a:buNone/>
              <a:defRPr/>
            </a:lvl5pPr>
          </a:lstStyle>
          <a:p>
            <a:pPr lvl="0"/>
            <a:r>
              <a:rPr lang="en-GB"/>
              <a:t>Click here to write a statement.</a:t>
            </a:r>
            <a:endParaRPr lang="en-DE"/>
          </a:p>
        </p:txBody>
      </p:sp>
      <p:sp>
        <p:nvSpPr>
          <p:cNvPr id="10" name="Text Placeholder 5">
            <a:extLst>
              <a:ext uri="{FF2B5EF4-FFF2-40B4-BE49-F238E27FC236}">
                <a16:creationId xmlns:a16="http://schemas.microsoft.com/office/drawing/2014/main" id="{18A407EE-D645-7544-BC82-A6E0E9256DE0}"/>
              </a:ext>
            </a:extLst>
          </p:cNvPr>
          <p:cNvSpPr>
            <a:spLocks noGrp="1"/>
          </p:cNvSpPr>
          <p:nvPr>
            <p:ph type="body" sz="quarter" idx="15"/>
          </p:nvPr>
        </p:nvSpPr>
        <p:spPr>
          <a:xfrm>
            <a:off x="6275388" y="1484311"/>
            <a:ext cx="5076825" cy="4680000"/>
          </a:xfrm>
        </p:spPr>
        <p:txBody>
          <a:bodyPr lIns="108000" tIns="108000" rIns="108000" bIns="108000"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Rectangle 7">
            <a:extLst>
              <a:ext uri="{FF2B5EF4-FFF2-40B4-BE49-F238E27FC236}">
                <a16:creationId xmlns:a16="http://schemas.microsoft.com/office/drawing/2014/main" id="{681641DD-06EB-4C63-B687-5C508CC3E135}"/>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335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ncy Listing R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06D721-04DD-7442-84E0-6BA8C892551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DB7E094-08AB-8D4F-94C6-11B2C3410A07}"/>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78D2C2FF-CE31-0A48-940E-F0B603EA03BE}"/>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Text Placeholder 6">
            <a:extLst>
              <a:ext uri="{FF2B5EF4-FFF2-40B4-BE49-F238E27FC236}">
                <a16:creationId xmlns:a16="http://schemas.microsoft.com/office/drawing/2014/main" id="{F172448F-FB06-254C-A60B-5A5AFB68AFAD}"/>
              </a:ext>
            </a:extLst>
          </p:cNvPr>
          <p:cNvSpPr>
            <a:spLocks noGrp="1"/>
          </p:cNvSpPr>
          <p:nvPr>
            <p:ph type="body" sz="quarter" idx="14" hasCustomPrompt="1"/>
          </p:nvPr>
        </p:nvSpPr>
        <p:spPr>
          <a:xfrm>
            <a:off x="6275388" y="1484313"/>
            <a:ext cx="5078412" cy="4681538"/>
          </a:xfrm>
        </p:spPr>
        <p:txBody>
          <a:bodyPr lIns="108000" tIns="108000" rIns="108000" bIns="108000" anchor="ctr">
            <a:normAutofit/>
          </a:bodyPr>
          <a:lstStyle>
            <a:lvl1pPr marL="0" indent="0" algn="l">
              <a:buFont typeface="Arial" panose="020B0604020202020204" pitchFamily="34" charset="0"/>
              <a:buNone/>
              <a:defRPr sz="7200">
                <a:solidFill>
                  <a:schemeClr val="accent1"/>
                </a:solidFill>
                <a:latin typeface="Akkurat" panose="02000503040000020004" pitchFamily="2" charset="77"/>
              </a:defRPr>
            </a:lvl1pPr>
            <a:lvl2pPr>
              <a:buNone/>
              <a:defRPr/>
            </a:lvl2pPr>
            <a:lvl3pPr>
              <a:buNone/>
              <a:defRPr/>
            </a:lvl3pPr>
            <a:lvl4pPr>
              <a:buNone/>
              <a:defRPr/>
            </a:lvl4pPr>
            <a:lvl5pPr>
              <a:buNone/>
              <a:defRPr/>
            </a:lvl5pPr>
          </a:lstStyle>
          <a:p>
            <a:pPr lvl="0"/>
            <a:r>
              <a:rPr lang="en-GB"/>
              <a:t>Click here to write a statement.</a:t>
            </a:r>
            <a:endParaRPr lang="en-DE"/>
          </a:p>
        </p:txBody>
      </p:sp>
      <p:sp>
        <p:nvSpPr>
          <p:cNvPr id="6" name="Text Placeholder 5">
            <a:extLst>
              <a:ext uri="{FF2B5EF4-FFF2-40B4-BE49-F238E27FC236}">
                <a16:creationId xmlns:a16="http://schemas.microsoft.com/office/drawing/2014/main" id="{7FF230A4-A53C-A74D-AB7A-E791D95BEB0D}"/>
              </a:ext>
            </a:extLst>
          </p:cNvPr>
          <p:cNvSpPr>
            <a:spLocks noGrp="1"/>
          </p:cNvSpPr>
          <p:nvPr>
            <p:ph type="body" sz="quarter" idx="15"/>
          </p:nvPr>
        </p:nvSpPr>
        <p:spPr>
          <a:xfrm>
            <a:off x="839788" y="1484312"/>
            <a:ext cx="5076825" cy="4681537"/>
          </a:xfrm>
        </p:spPr>
        <p:txBody>
          <a:bodyPr lIns="108000" tIns="108000" rIns="108000" bIns="108000"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Rectangle 7">
            <a:extLst>
              <a:ext uri="{FF2B5EF4-FFF2-40B4-BE49-F238E27FC236}">
                <a16:creationId xmlns:a16="http://schemas.microsoft.com/office/drawing/2014/main" id="{5E3FB077-100A-498D-93A6-DFDC6D68699E}"/>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2106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gula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484313"/>
            <a:ext cx="10514012" cy="4681536"/>
          </a:xfrm>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1347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gular Slide with referen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484313"/>
            <a:ext cx="10514012" cy="4189411"/>
          </a:xfrm>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Inhaltsplatzhalter 9">
            <a:extLst>
              <a:ext uri="{FF2B5EF4-FFF2-40B4-BE49-F238E27FC236}">
                <a16:creationId xmlns:a16="http://schemas.microsoft.com/office/drawing/2014/main" id="{75B94145-927A-4BB1-BCF1-2C679E7B742C}"/>
              </a:ext>
            </a:extLst>
          </p:cNvPr>
          <p:cNvSpPr>
            <a:spLocks noGrp="1"/>
          </p:cNvSpPr>
          <p:nvPr>
            <p:ph sz="quarter" idx="14" hasCustomPrompt="1"/>
          </p:nvPr>
        </p:nvSpPr>
        <p:spPr>
          <a:xfrm>
            <a:off x="838200" y="5774072"/>
            <a:ext cx="10514013" cy="524460"/>
          </a:xfrm>
        </p:spPr>
        <p:txBody>
          <a:bodyPr anchor="b">
            <a:normAutofit/>
          </a:bodyPr>
          <a:lstStyle>
            <a:lvl1pPr marL="228600" indent="-228600">
              <a:lnSpc>
                <a:spcPct val="100000"/>
              </a:lnSpc>
              <a:spcBef>
                <a:spcPts val="0"/>
              </a:spcBef>
              <a:buFont typeface="+mj-lt"/>
              <a:buAutoNum type="arabicPeriod"/>
              <a:defRPr sz="800"/>
            </a:lvl1pPr>
            <a:lvl5pPr marL="2057355" indent="-228600">
              <a:buFont typeface="+mj-lt"/>
              <a:buAutoNum type="arabicPeriod"/>
              <a:defRPr sz="800"/>
            </a:lvl5pPr>
          </a:lstStyle>
          <a:p>
            <a:pPr lvl="0"/>
            <a:r>
              <a:rPr lang="de-DE" err="1"/>
              <a:t>Literature</a:t>
            </a:r>
            <a:r>
              <a:rPr lang="de-DE"/>
              <a:t> 1</a:t>
            </a:r>
          </a:p>
          <a:p>
            <a:pPr lvl="0"/>
            <a:r>
              <a:rPr lang="de-DE" err="1"/>
              <a:t>Literature</a:t>
            </a:r>
            <a:r>
              <a:rPr lang="de-DE"/>
              <a:t> 2</a:t>
            </a:r>
          </a:p>
        </p:txBody>
      </p:sp>
    </p:spTree>
    <p:extLst>
      <p:ext uri="{BB962C8B-B14F-4D97-AF65-F5344CB8AC3E}">
        <p14:creationId xmlns:p14="http://schemas.microsoft.com/office/powerpoint/2010/main" val="80576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ular Slide with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495426"/>
            <a:ext cx="10514012" cy="4059553"/>
          </a:xfrm>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 Placeholder 6">
            <a:extLst>
              <a:ext uri="{FF2B5EF4-FFF2-40B4-BE49-F238E27FC236}">
                <a16:creationId xmlns:a16="http://schemas.microsoft.com/office/drawing/2014/main" id="{AB49B73F-25A5-1244-BFE0-DD9A0639D966}"/>
              </a:ext>
            </a:extLst>
          </p:cNvPr>
          <p:cNvSpPr>
            <a:spLocks noGrp="1"/>
          </p:cNvSpPr>
          <p:nvPr>
            <p:ph type="body" sz="quarter" idx="14"/>
          </p:nvPr>
        </p:nvSpPr>
        <p:spPr>
          <a:xfrm>
            <a:off x="839788" y="5554980"/>
            <a:ext cx="10512424" cy="610870"/>
          </a:xfrm>
        </p:spPr>
        <p:txBody>
          <a:bodyPr anchor="ctr"/>
          <a:lstStyle>
            <a:lvl1pPr marL="360000" indent="-360000">
              <a:buFontTx/>
              <a:buBlip>
                <a:blip r:embed="rId2"/>
              </a:buBlip>
              <a:defRPr sz="2800">
                <a:solidFill>
                  <a:schemeClr val="tx2"/>
                </a:solidFill>
                <a:latin typeface="Akkurat" panose="02000503040000020004" pitchFamily="2" charset="77"/>
              </a:defRPr>
            </a:lvl1pPr>
            <a:lvl2pPr>
              <a:buFontTx/>
              <a:buBlip>
                <a:blip r:embed="rId2"/>
              </a:buBlip>
              <a:defRPr sz="2800"/>
            </a:lvl2pPr>
            <a:lvl3pPr>
              <a:buFontTx/>
              <a:buBlip>
                <a:blip r:embed="rId2"/>
              </a:buBlip>
              <a:defRPr sz="2800"/>
            </a:lvl3pPr>
            <a:lvl4pPr>
              <a:buFontTx/>
              <a:buBlip>
                <a:blip r:embed="rId2"/>
              </a:buBlip>
              <a:defRPr sz="2800"/>
            </a:lvl4pPr>
            <a:lvl5pPr>
              <a:buFontTx/>
              <a:buBlip>
                <a:blip r:embed="rId2"/>
              </a:buBlip>
              <a:defRPr sz="2800"/>
            </a:lvl5pPr>
          </a:lstStyle>
          <a:p>
            <a:pPr lvl="0"/>
            <a:r>
              <a:rPr lang="en-GB"/>
              <a:t>Click to edit Master text styles</a:t>
            </a:r>
          </a:p>
        </p:txBody>
      </p:sp>
    </p:spTree>
    <p:extLst>
      <p:ext uri="{BB962C8B-B14F-4D97-AF65-F5344CB8AC3E}">
        <p14:creationId xmlns:p14="http://schemas.microsoft.com/office/powerpoint/2010/main" val="2522124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Regular Slide with conclusion with litera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7" name="Text Placeholder 6">
            <a:extLst>
              <a:ext uri="{FF2B5EF4-FFF2-40B4-BE49-F238E27FC236}">
                <a16:creationId xmlns:a16="http://schemas.microsoft.com/office/drawing/2014/main" id="{0CE35870-27B1-7242-B4DA-258184EA1289}"/>
              </a:ext>
            </a:extLst>
          </p:cNvPr>
          <p:cNvSpPr>
            <a:spLocks noGrp="1"/>
          </p:cNvSpPr>
          <p:nvPr>
            <p:ph type="body" sz="quarter" idx="13"/>
          </p:nvPr>
        </p:nvSpPr>
        <p:spPr>
          <a:xfrm>
            <a:off x="839788" y="1495426"/>
            <a:ext cx="10514012" cy="3648524"/>
          </a:xfrm>
        </p:spPr>
        <p:txBody>
          <a:bodyPr lIns="108000" tIns="108000" rIns="108000" bIns="108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 Placeholder 6">
            <a:extLst>
              <a:ext uri="{FF2B5EF4-FFF2-40B4-BE49-F238E27FC236}">
                <a16:creationId xmlns:a16="http://schemas.microsoft.com/office/drawing/2014/main" id="{AB49B73F-25A5-1244-BFE0-DD9A0639D966}"/>
              </a:ext>
            </a:extLst>
          </p:cNvPr>
          <p:cNvSpPr>
            <a:spLocks noGrp="1"/>
          </p:cNvSpPr>
          <p:nvPr>
            <p:ph type="body" sz="quarter" idx="14"/>
          </p:nvPr>
        </p:nvSpPr>
        <p:spPr>
          <a:xfrm>
            <a:off x="838200" y="5153576"/>
            <a:ext cx="10512424" cy="610870"/>
          </a:xfrm>
        </p:spPr>
        <p:txBody>
          <a:bodyPr anchor="ctr"/>
          <a:lstStyle>
            <a:lvl1pPr marL="360000" indent="-360000">
              <a:buFontTx/>
              <a:buBlip>
                <a:blip r:embed="rId2"/>
              </a:buBlip>
              <a:defRPr sz="2800">
                <a:solidFill>
                  <a:schemeClr val="tx2"/>
                </a:solidFill>
                <a:latin typeface="Akkurat" panose="02000503040000020004" pitchFamily="2" charset="77"/>
              </a:defRPr>
            </a:lvl1pPr>
            <a:lvl2pPr>
              <a:buFontTx/>
              <a:buBlip>
                <a:blip r:embed="rId2"/>
              </a:buBlip>
              <a:defRPr sz="2800"/>
            </a:lvl2pPr>
            <a:lvl3pPr>
              <a:buFontTx/>
              <a:buBlip>
                <a:blip r:embed="rId2"/>
              </a:buBlip>
              <a:defRPr sz="2800"/>
            </a:lvl3pPr>
            <a:lvl4pPr>
              <a:buFontTx/>
              <a:buBlip>
                <a:blip r:embed="rId2"/>
              </a:buBlip>
              <a:defRPr sz="2800"/>
            </a:lvl4pPr>
            <a:lvl5pPr>
              <a:buFontTx/>
              <a:buBlip>
                <a:blip r:embed="rId2"/>
              </a:buBlip>
              <a:defRPr sz="2800"/>
            </a:lvl5pPr>
          </a:lstStyle>
          <a:p>
            <a:pPr lvl="0"/>
            <a:r>
              <a:rPr lang="en-GB"/>
              <a:t>Click to edit Master text styles</a:t>
            </a:r>
          </a:p>
        </p:txBody>
      </p:sp>
      <p:sp>
        <p:nvSpPr>
          <p:cNvPr id="9" name="Inhaltsplatzhalter 9">
            <a:extLst>
              <a:ext uri="{FF2B5EF4-FFF2-40B4-BE49-F238E27FC236}">
                <a16:creationId xmlns:a16="http://schemas.microsoft.com/office/drawing/2014/main" id="{476E6A3B-E475-4A7F-8D7B-B370CBA6FD81}"/>
              </a:ext>
            </a:extLst>
          </p:cNvPr>
          <p:cNvSpPr>
            <a:spLocks noGrp="1"/>
          </p:cNvSpPr>
          <p:nvPr>
            <p:ph sz="quarter" idx="15" hasCustomPrompt="1"/>
          </p:nvPr>
        </p:nvSpPr>
        <p:spPr>
          <a:xfrm>
            <a:off x="838200" y="5774072"/>
            <a:ext cx="10514013" cy="524460"/>
          </a:xfrm>
        </p:spPr>
        <p:txBody>
          <a:bodyPr anchor="b">
            <a:normAutofit/>
          </a:bodyPr>
          <a:lstStyle>
            <a:lvl1pPr marL="228600" indent="-228600">
              <a:lnSpc>
                <a:spcPct val="100000"/>
              </a:lnSpc>
              <a:spcBef>
                <a:spcPts val="0"/>
              </a:spcBef>
              <a:buFont typeface="+mj-lt"/>
              <a:buAutoNum type="arabicPeriod"/>
              <a:defRPr sz="800"/>
            </a:lvl1pPr>
            <a:lvl5pPr marL="2057355" indent="-228600">
              <a:buFont typeface="+mj-lt"/>
              <a:buAutoNum type="arabicPeriod"/>
              <a:defRPr sz="800"/>
            </a:lvl5pPr>
          </a:lstStyle>
          <a:p>
            <a:pPr lvl="0"/>
            <a:r>
              <a:rPr lang="de-DE" err="1"/>
              <a:t>Literature</a:t>
            </a:r>
            <a:r>
              <a:rPr lang="de-DE"/>
              <a:t> 1</a:t>
            </a:r>
          </a:p>
          <a:p>
            <a:pPr lvl="0"/>
            <a:r>
              <a:rPr lang="de-DE" err="1"/>
              <a:t>Literature</a:t>
            </a:r>
            <a:r>
              <a:rPr lang="de-DE"/>
              <a:t> 2</a:t>
            </a:r>
          </a:p>
        </p:txBody>
      </p:sp>
    </p:spTree>
    <p:extLst>
      <p:ext uri="{BB962C8B-B14F-4D97-AF65-F5344CB8AC3E}">
        <p14:creationId xmlns:p14="http://schemas.microsoft.com/office/powerpoint/2010/main" val="20087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tated Graphic 16: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0C-8FEF-7047-822F-0CB782FAF049}"/>
              </a:ext>
            </a:extLst>
          </p:cNvPr>
          <p:cNvSpPr>
            <a:spLocks noGrp="1"/>
          </p:cNvSpPr>
          <p:nvPr>
            <p:ph type="title"/>
          </p:nvPr>
        </p:nvSpPr>
        <p:spPr/>
        <p:txBody>
          <a:bodyPr lIns="180000"/>
          <a:lstStyle/>
          <a:p>
            <a:r>
              <a:rPr lang="en-GB"/>
              <a:t>Click to edit Master title style</a:t>
            </a:r>
            <a:endParaRPr lang="en-DE"/>
          </a:p>
        </p:txBody>
      </p:sp>
      <p:sp>
        <p:nvSpPr>
          <p:cNvPr id="3" name="Date Placeholder 2">
            <a:extLst>
              <a:ext uri="{FF2B5EF4-FFF2-40B4-BE49-F238E27FC236}">
                <a16:creationId xmlns:a16="http://schemas.microsoft.com/office/drawing/2014/main" id="{75ED1379-9AFD-DB44-BE3F-4CABBDFA783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4BE7D9-B2A9-4346-8D4F-AFB6E322F5CC}"/>
              </a:ext>
            </a:extLst>
          </p:cNvPr>
          <p:cNvSpPr>
            <a:spLocks noGrp="1"/>
          </p:cNvSpPr>
          <p:nvPr>
            <p:ph type="ftr" sz="quarter" idx="11"/>
          </p:nvPr>
        </p:nvSpPr>
        <p:spPr/>
        <p:txBody>
          <a:bodyPr/>
          <a:lstStyle/>
          <a:p>
            <a:r>
              <a:rPr lang="en-US"/>
              <a:t>Process Automation Systems (PAS)</a:t>
            </a:r>
          </a:p>
        </p:txBody>
      </p:sp>
      <p:sp>
        <p:nvSpPr>
          <p:cNvPr id="5" name="Slide Number Placeholder 4">
            <a:extLst>
              <a:ext uri="{FF2B5EF4-FFF2-40B4-BE49-F238E27FC236}">
                <a16:creationId xmlns:a16="http://schemas.microsoft.com/office/drawing/2014/main" id="{5FFAA778-A606-B445-BD83-82DB162B94A4}"/>
              </a:ext>
            </a:extLst>
          </p:cNvPr>
          <p:cNvSpPr>
            <a:spLocks noGrp="1"/>
          </p:cNvSpPr>
          <p:nvPr>
            <p:ph type="sldNum" sz="quarter" idx="12"/>
          </p:nvPr>
        </p:nvSpPr>
        <p:spPr/>
        <p:txBody>
          <a:bodyPr/>
          <a:lstStyle/>
          <a:p>
            <a:fld id="{C670C496-A904-1340-8EB4-099EE873EDF4}" type="slidenum">
              <a:rPr lang="en-US" smtClean="0"/>
              <a:pPr/>
              <a:t>‹#›</a:t>
            </a:fld>
            <a:endParaRPr lang="en-US">
              <a:latin typeface="Akkurat-Light" panose="02000503030000020004" pitchFamily="2" charset="77"/>
            </a:endParaRPr>
          </a:p>
        </p:txBody>
      </p:sp>
      <p:sp>
        <p:nvSpPr>
          <p:cNvPr id="8" name="Rectangle 7">
            <a:extLst>
              <a:ext uri="{FF2B5EF4-FFF2-40B4-BE49-F238E27FC236}">
                <a16:creationId xmlns:a16="http://schemas.microsoft.com/office/drawing/2014/main" id="{030D153E-91F6-EC47-AAE7-ECBE6AA7D7DB}"/>
              </a:ext>
            </a:extLst>
          </p:cNvPr>
          <p:cNvSpPr/>
          <p:nvPr userDrawn="1"/>
        </p:nvSpPr>
        <p:spPr>
          <a:xfrm>
            <a:off x="0" y="0"/>
            <a:ext cx="263525" cy="130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Picture Placeholder 10">
            <a:extLst>
              <a:ext uri="{FF2B5EF4-FFF2-40B4-BE49-F238E27FC236}">
                <a16:creationId xmlns:a16="http://schemas.microsoft.com/office/drawing/2014/main" id="{BB012E05-9D6F-A449-A05D-9B487173ECBE}"/>
              </a:ext>
            </a:extLst>
          </p:cNvPr>
          <p:cNvSpPr>
            <a:spLocks noGrp="1" noChangeAspect="1"/>
          </p:cNvSpPr>
          <p:nvPr>
            <p:ph type="pic" sz="quarter" idx="13" hasCustomPrompt="1"/>
          </p:nvPr>
        </p:nvSpPr>
        <p:spPr>
          <a:xfrm>
            <a:off x="851820" y="1784589"/>
            <a:ext cx="7209338" cy="4055253"/>
          </a:xfrm>
        </p:spPr>
        <p:txBody>
          <a:bodyPr/>
          <a:lstStyle/>
          <a:p>
            <a:r>
              <a:rPr lang="en-DE"/>
              <a:t>16:9 Graphic</a:t>
            </a:r>
          </a:p>
        </p:txBody>
      </p:sp>
      <p:sp>
        <p:nvSpPr>
          <p:cNvPr id="12" name="Text Placeholder 5">
            <a:extLst>
              <a:ext uri="{FF2B5EF4-FFF2-40B4-BE49-F238E27FC236}">
                <a16:creationId xmlns:a16="http://schemas.microsoft.com/office/drawing/2014/main" id="{D3BF4A70-34B6-CF4E-AFE0-9DE516006338}"/>
              </a:ext>
            </a:extLst>
          </p:cNvPr>
          <p:cNvSpPr>
            <a:spLocks noGrp="1"/>
          </p:cNvSpPr>
          <p:nvPr>
            <p:ph type="body" sz="quarter" idx="15"/>
          </p:nvPr>
        </p:nvSpPr>
        <p:spPr>
          <a:xfrm>
            <a:off x="8241632" y="1484312"/>
            <a:ext cx="3110581" cy="4665767"/>
          </a:xfrm>
        </p:spPr>
        <p:txBody>
          <a:bodyPr anchor="ctr"/>
          <a:lstStyle>
            <a:lvl1pPr marL="360000" indent="-360000">
              <a:buFontTx/>
              <a:buBlip>
                <a:blip r:embed="rId2"/>
              </a:buBlip>
              <a:defRPr/>
            </a:lvl1pPr>
            <a:lvl2pPr indent="-360000">
              <a:buClr>
                <a:schemeClr val="tx2"/>
              </a:buClr>
              <a:defRPr/>
            </a:lvl2pPr>
            <a:lvl3pPr indent="-360000">
              <a:buClr>
                <a:schemeClr val="tx2"/>
              </a:buClr>
              <a:defRPr/>
            </a:lvl3pPr>
            <a:lvl4pPr indent="-360000">
              <a:buClr>
                <a:schemeClr val="tx2"/>
              </a:buClr>
              <a:defRPr/>
            </a:lvl4pPr>
            <a:lvl5pPr indent="-360000">
              <a:buClr>
                <a:schemeClr val="tx2"/>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Tree>
    <p:extLst>
      <p:ext uri="{BB962C8B-B14F-4D97-AF65-F5344CB8AC3E}">
        <p14:creationId xmlns:p14="http://schemas.microsoft.com/office/powerpoint/2010/main" val="348551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84313"/>
            <a:ext cx="10512425" cy="46815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1692729" cy="365125"/>
          </a:xfrm>
          <a:prstGeom prst="rect">
            <a:avLst/>
          </a:prstGeom>
        </p:spPr>
        <p:txBody>
          <a:bodyPr vert="horz" lIns="91440" tIns="45720" rIns="91440" bIns="45720" rtlCol="0" anchor="ctr"/>
          <a:lstStyle>
            <a:lvl1pPr algn="l">
              <a:defRPr sz="1200" b="0" i="0">
                <a:solidFill>
                  <a:schemeClr val="tx1">
                    <a:tint val="75000"/>
                  </a:schemeClr>
                </a:solidFill>
                <a:latin typeface="Akkurat-Light" panose="02000503030000020004" pitchFamily="2" charset="77"/>
                <a:ea typeface="Akkurat-Light" panose="02000503030000020004" pitchFamily="2" charset="77"/>
                <a:cs typeface="Akkurat-Light" panose="02000503030000020004" pitchFamily="2" charset="77"/>
              </a:defRPr>
            </a:lvl1pPr>
          </a:lstStyle>
          <a:p>
            <a:endParaRPr lang="en-US"/>
          </a:p>
        </p:txBody>
      </p:sp>
      <p:sp>
        <p:nvSpPr>
          <p:cNvPr id="5" name="Footer Placeholder 4"/>
          <p:cNvSpPr>
            <a:spLocks noGrp="1"/>
          </p:cNvSpPr>
          <p:nvPr>
            <p:ph type="ftr" sz="quarter" idx="3"/>
          </p:nvPr>
        </p:nvSpPr>
        <p:spPr>
          <a:xfrm>
            <a:off x="3298371" y="6356352"/>
            <a:ext cx="5600700" cy="365125"/>
          </a:xfrm>
          <a:prstGeom prst="rect">
            <a:avLst/>
          </a:prstGeom>
        </p:spPr>
        <p:txBody>
          <a:bodyPr vert="horz" lIns="91440" tIns="45720" rIns="91440" bIns="45720" rtlCol="0" anchor="ctr"/>
          <a:lstStyle>
            <a:lvl1pPr algn="ctr">
              <a:defRPr sz="1200" b="0" i="0">
                <a:solidFill>
                  <a:schemeClr val="tx1">
                    <a:tint val="75000"/>
                  </a:schemeClr>
                </a:solidFill>
                <a:latin typeface="Akkurat-Light" panose="02000503030000020004" pitchFamily="2" charset="77"/>
                <a:ea typeface="Akkurat-Light" panose="02000503030000020004" pitchFamily="2" charset="77"/>
                <a:cs typeface="Akkurat-Light" panose="02000503030000020004" pitchFamily="2" charset="77"/>
              </a:defRPr>
            </a:lvl1pPr>
          </a:lstStyle>
          <a:p>
            <a:r>
              <a:rPr lang="en-US"/>
              <a:t>Process Automation Systems (PAS)</a:t>
            </a:r>
          </a:p>
        </p:txBody>
      </p:sp>
      <p:sp>
        <p:nvSpPr>
          <p:cNvPr id="6" name="Slide Number Placeholder 5"/>
          <p:cNvSpPr>
            <a:spLocks noGrp="1"/>
          </p:cNvSpPr>
          <p:nvPr>
            <p:ph type="sldNum" sz="quarter" idx="4"/>
          </p:nvPr>
        </p:nvSpPr>
        <p:spPr>
          <a:xfrm>
            <a:off x="9661070" y="6356352"/>
            <a:ext cx="1692729" cy="365125"/>
          </a:xfrm>
          <a:prstGeom prst="rect">
            <a:avLst/>
          </a:prstGeom>
        </p:spPr>
        <p:txBody>
          <a:bodyPr vert="horz" lIns="91440" tIns="45720" rIns="91440" bIns="45720" rtlCol="0" anchor="ctr"/>
          <a:lstStyle>
            <a:lvl1pPr algn="r">
              <a:defRPr sz="1200" b="0" i="0">
                <a:solidFill>
                  <a:schemeClr val="tx1">
                    <a:tint val="75000"/>
                  </a:schemeClr>
                </a:solidFill>
                <a:latin typeface="Akkurat-Light" panose="02000503030000020004" pitchFamily="2" charset="77"/>
                <a:ea typeface="Akkurat-Light" panose="02000503030000020004" pitchFamily="2" charset="77"/>
                <a:cs typeface="Akkurat-Light" panose="02000503030000020004" pitchFamily="2" charset="77"/>
              </a:defRPr>
            </a:lvl1pPr>
          </a:lstStyle>
          <a:p>
            <a:fld id="{C670C496-A904-1340-8EB4-099EE873EDF4}" type="slidenum">
              <a:rPr lang="en-US" smtClean="0"/>
              <a:pPr/>
              <a:t>‹#›</a:t>
            </a:fld>
            <a:endParaRPr lang="en-US">
              <a:latin typeface="Akkurat-Light" panose="02000503030000020004" pitchFamily="2" charset="77"/>
            </a:endParaRPr>
          </a:p>
        </p:txBody>
      </p:sp>
      <p:sp>
        <p:nvSpPr>
          <p:cNvPr id="8" name="Title Placeholder 7">
            <a:extLst>
              <a:ext uri="{FF2B5EF4-FFF2-40B4-BE49-F238E27FC236}">
                <a16:creationId xmlns:a16="http://schemas.microsoft.com/office/drawing/2014/main" id="{AC8418BB-D389-FD49-A15B-307218E5F487}"/>
              </a:ext>
            </a:extLst>
          </p:cNvPr>
          <p:cNvSpPr>
            <a:spLocks noGrp="1"/>
          </p:cNvSpPr>
          <p:nvPr>
            <p:ph type="title"/>
          </p:nvPr>
        </p:nvSpPr>
        <p:spPr>
          <a:xfrm>
            <a:off x="263525" y="1"/>
            <a:ext cx="11090275" cy="1304924"/>
          </a:xfrm>
          <a:prstGeom prst="rect">
            <a:avLst/>
          </a:prstGeom>
        </p:spPr>
        <p:txBody>
          <a:bodyPr vert="horz" lIns="180000" tIns="45720" rIns="91440" bIns="45720" rtlCol="0" anchor="ctr">
            <a:normAutofit/>
          </a:bodyPr>
          <a:lstStyle/>
          <a:p>
            <a:r>
              <a:rPr lang="en-GB"/>
              <a:t>Click to edit Master title style</a:t>
            </a:r>
            <a:endParaRPr lang="en-DE"/>
          </a:p>
        </p:txBody>
      </p:sp>
    </p:spTree>
    <p:extLst>
      <p:ext uri="{BB962C8B-B14F-4D97-AF65-F5344CB8AC3E}">
        <p14:creationId xmlns:p14="http://schemas.microsoft.com/office/powerpoint/2010/main" val="1042448504"/>
      </p:ext>
    </p:extLst>
  </p:cSld>
  <p:clrMap bg1="lt1" tx1="dk1" bg2="lt2" tx2="dk2" accent1="accent1" accent2="accent2" accent3="accent3" accent4="accent4" accent5="accent5" accent6="accent6" hlink="hlink" folHlink="folHlink"/>
  <p:sldLayoutIdLst>
    <p:sldLayoutId id="2147483653" r:id="rId1"/>
    <p:sldLayoutId id="2147483657" r:id="rId2"/>
    <p:sldLayoutId id="2147483658" r:id="rId3"/>
    <p:sldLayoutId id="2147483659" r:id="rId4"/>
    <p:sldLayoutId id="2147483660" r:id="rId5"/>
    <p:sldLayoutId id="2147483669" r:id="rId6"/>
    <p:sldLayoutId id="2147483662" r:id="rId7"/>
    <p:sldLayoutId id="2147483671" r:id="rId8"/>
    <p:sldLayoutId id="2147483665" r:id="rId9"/>
    <p:sldLayoutId id="2147483672" r:id="rId10"/>
    <p:sldLayoutId id="2147483668" r:id="rId11"/>
    <p:sldLayoutId id="2147483670" r:id="rId12"/>
    <p:sldLayoutId id="2147483661" r:id="rId13"/>
    <p:sldLayoutId id="2147483663" r:id="rId14"/>
    <p:sldLayoutId id="2147483666" r:id="rId15"/>
    <p:sldLayoutId id="2147483667" r:id="rId16"/>
    <p:sldLayoutId id="2147483664" r:id="rId17"/>
    <p:sldLayoutId id="2147483673" r:id="rId18"/>
  </p:sldLayoutIdLst>
  <p:hf hdr="0" dt="0"/>
  <p:txStyles>
    <p:titleStyle>
      <a:lvl1pPr algn="l" defTabSz="914377" rtl="0" eaLnBrk="1" latinLnBrk="0" hangingPunct="1">
        <a:lnSpc>
          <a:spcPct val="90000"/>
        </a:lnSpc>
        <a:spcBef>
          <a:spcPct val="0"/>
        </a:spcBef>
        <a:buNone/>
        <a:defRPr sz="40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1pPr>
    </p:titleStyle>
    <p:bodyStyle>
      <a:lvl1pPr marL="228594" indent="-228594" algn="l" defTabSz="914377" rtl="0" eaLnBrk="1" latinLnBrk="0" hangingPunct="1">
        <a:lnSpc>
          <a:spcPct val="90000"/>
        </a:lnSpc>
        <a:spcBef>
          <a:spcPts val="1000"/>
        </a:spcBef>
        <a:buFont typeface="Arial"/>
        <a:buChar char="•"/>
        <a:defRPr sz="2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1pPr>
      <a:lvl2pPr marL="685783" indent="-228594" algn="l" defTabSz="914377" rtl="0" eaLnBrk="1" latinLnBrk="0" hangingPunct="1">
        <a:lnSpc>
          <a:spcPct val="90000"/>
        </a:lnSpc>
        <a:spcBef>
          <a:spcPts val="500"/>
        </a:spcBef>
        <a:buFont typeface="Arial"/>
        <a:buChar char="•"/>
        <a:defRPr sz="24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2pPr>
      <a:lvl3pPr marL="1142971" indent="-228594" algn="l" defTabSz="914377" rtl="0" eaLnBrk="1" latinLnBrk="0" hangingPunct="1">
        <a:lnSpc>
          <a:spcPct val="90000"/>
        </a:lnSpc>
        <a:spcBef>
          <a:spcPts val="500"/>
        </a:spcBef>
        <a:buFont typeface="Arial"/>
        <a:buChar char="•"/>
        <a:defRPr sz="20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3pPr>
      <a:lvl4pPr marL="1600160"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4pPr>
      <a:lvl5pPr marL="2057349"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822" userDrawn="1">
          <p15:clr>
            <a:srgbClr val="F26B43"/>
          </p15:clr>
        </p15:guide>
        <p15:guide id="3" orient="horz" pos="935" userDrawn="1">
          <p15:clr>
            <a:srgbClr val="F26B43"/>
          </p15:clr>
        </p15:guide>
        <p15:guide id="4" pos="3953" userDrawn="1">
          <p15:clr>
            <a:srgbClr val="F26B43"/>
          </p15:clr>
        </p15:guide>
        <p15:guide id="5" pos="3727" userDrawn="1">
          <p15:clr>
            <a:srgbClr val="F26B43"/>
          </p15:clr>
        </p15:guide>
        <p15:guide id="6" pos="529" userDrawn="1">
          <p15:clr>
            <a:srgbClr val="F26B43"/>
          </p15:clr>
        </p15:guide>
        <p15:guide id="7" pos="7151" userDrawn="1">
          <p15:clr>
            <a:srgbClr val="F26B43"/>
          </p15:clr>
        </p15:guide>
        <p15:guide id="8" pos="166" userDrawn="1">
          <p15:clr>
            <a:srgbClr val="F26B43"/>
          </p15:clr>
        </p15:guide>
        <p15:guide id="9" orient="horz" pos="3884" userDrawn="1">
          <p15:clr>
            <a:srgbClr val="F26B43"/>
          </p15:clr>
        </p15:guide>
        <p15:guide id="11" orient="horz" pos="2409" userDrawn="1">
          <p15:clr>
            <a:srgbClr val="F26B43"/>
          </p15:clr>
        </p15:guide>
        <p15:guide id="12" orient="horz" pos="2296" userDrawn="1">
          <p15:clr>
            <a:srgbClr val="F26B43"/>
          </p15:clr>
        </p15:guide>
        <p15:guide id="13" orient="horz" pos="25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26.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11.xml"/><Relationship Id="rId16" Type="http://schemas.openxmlformats.org/officeDocument/2006/relationships/image" Target="../media/image2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4.png"/><Relationship Id="rId5" Type="http://schemas.openxmlformats.org/officeDocument/2006/relationships/tags" Target="../tags/tag14.xml"/><Relationship Id="rId15" Type="http://schemas.openxmlformats.org/officeDocument/2006/relationships/image" Target="../media/image28.png"/><Relationship Id="rId10" Type="http://schemas.openxmlformats.org/officeDocument/2006/relationships/image" Target="../media/image23.emf"/><Relationship Id="rId4" Type="http://schemas.openxmlformats.org/officeDocument/2006/relationships/tags" Target="../tags/tag13.xml"/><Relationship Id="rId9" Type="http://schemas.openxmlformats.org/officeDocument/2006/relationships/slideLayout" Target="../slideLayouts/slideLayout5.xml"/><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2.xml"/><Relationship Id="rId7" Type="http://schemas.openxmlformats.org/officeDocument/2006/relationships/image" Target="../media/image3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2.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file:///F:\OneDrive%20-%20tu-dortmund.de\00%20-%20Research\03%20-%20Conference%20Presentations\01%20-%20ESCAPE33\figs\param_traj.png" TargetMode="External"/><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image" Target="file:///F:\OneDrive%20-%20tu-dortmund.de\00%20-%20Research\03%20-%20Conference%20Presentations\01%20-%20ESCAPE33\figs\traj_reduced_0.png" TargetMode="External"/><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file:///F:\OneDrive%20-%20tu-dortmund.de\00%20-%20Research\03%20-%20Conference%20Presentations\01%20-%20ESCAPE33\figs\traj_reduced_100.png" TargetMode="External"/><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file:///F:\OneDrive%20-%20tu-dortmund.de\00%20-%20Research\03%20-%20Conference%20Presentations\01%20-%20ESCAPE33\figs\traj_reduced_330.png" TargetMode="External"/><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tags" Target="../tags/tag25.xml"/><Relationship Id="rId7" Type="http://schemas.openxmlformats.org/officeDocument/2006/relationships/notesSlide" Target="../notesSlides/notesSlide10.xml"/><Relationship Id="rId12" Type="http://schemas.openxmlformats.org/officeDocument/2006/relationships/image" Target="../media/image42.png"/><Relationship Id="rId17" Type="http://schemas.openxmlformats.org/officeDocument/2006/relationships/image" Target="../media/image46.png"/><Relationship Id="rId2" Type="http://schemas.openxmlformats.org/officeDocument/2006/relationships/tags" Target="../tags/tag24.xml"/><Relationship Id="rId16" Type="http://schemas.openxmlformats.org/officeDocument/2006/relationships/image" Target="../media/image45.png"/><Relationship Id="rId1" Type="http://schemas.openxmlformats.org/officeDocument/2006/relationships/tags" Target="../tags/tag23.xml"/><Relationship Id="rId6" Type="http://schemas.openxmlformats.org/officeDocument/2006/relationships/slideLayout" Target="../slideLayouts/slideLayout18.xml"/><Relationship Id="rId11" Type="http://schemas.openxmlformats.org/officeDocument/2006/relationships/image" Target="../media/image41.png"/><Relationship Id="rId5" Type="http://schemas.openxmlformats.org/officeDocument/2006/relationships/tags" Target="../tags/tag27.xml"/><Relationship Id="rId15" Type="http://schemas.openxmlformats.org/officeDocument/2006/relationships/image" Target="../media/image44.emf"/><Relationship Id="rId10" Type="http://schemas.openxmlformats.org/officeDocument/2006/relationships/image" Target="../media/image40.png"/><Relationship Id="rId4" Type="http://schemas.openxmlformats.org/officeDocument/2006/relationships/tags" Target="../tags/tag26.xml"/><Relationship Id="rId9" Type="http://schemas.openxmlformats.org/officeDocument/2006/relationships/image" Target="../media/image39.emf"/><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11" Type="http://schemas.openxmlformats.org/officeDocument/2006/relationships/image" Target="../media/image11.png"/><Relationship Id="rId5" Type="http://schemas.openxmlformats.org/officeDocument/2006/relationships/slideLayout" Target="../slideLayouts/slideLayout6.xml"/><Relationship Id="rId10" Type="http://schemas.openxmlformats.org/officeDocument/2006/relationships/image" Target="../media/image80.png"/><Relationship Id="rId4" Type="http://schemas.openxmlformats.org/officeDocument/2006/relationships/tags" Target="../tags/tag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file:///C:\Users\smdmbran\OneDrive%20-%20tu-dortmund.de\00%20-%20Research\03%20-%20Conference%20Presentations\01%20-%20ESCAPE33\figs\Flash-Dum.png" TargetMode="External"/><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file:///C:\Users\smdmbran\OneDrive%20-%20tu-dortmund.de\00%20-%20Research\03%20-%20Conference%20Presentations\01%20-%20ESCAPE33\figs\traj_super_reduced_0.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1.xml"/><Relationship Id="rId1" Type="http://schemas.openxmlformats.org/officeDocument/2006/relationships/tags" Target="../tags/tag8.xml"/><Relationship Id="rId5" Type="http://schemas.openxmlformats.org/officeDocument/2006/relationships/image" Target="../media/image18.png"/><Relationship Id="rId4" Type="http://schemas.openxmlformats.org/officeDocument/2006/relationships/image" Target="file:///C:\Users\smdmbran\OneDrive%20-%20tu-dortmund.de\00%20-%20Research\03%20-%20Conference%20Presentations\01%20-%20ESCAPE33\figs\traj_super_reduced_100.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file:///F:\OneDrive%20-%20tu-dortmund.de\00%20-%20Research\03%20-%20SPP%20Meetings\06%20-%2029_03_2023%20-%20PhD%20Workshop%20-%20Berlin\figs\SameOpt_DiffVal.gif" TargetMode="Externa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2DEA-71FC-704D-84A8-D41642823A94}"/>
              </a:ext>
            </a:extLst>
          </p:cNvPr>
          <p:cNvSpPr>
            <a:spLocks noGrp="1"/>
          </p:cNvSpPr>
          <p:nvPr>
            <p:ph type="ctrTitle"/>
          </p:nvPr>
        </p:nvSpPr>
        <p:spPr/>
        <p:txBody>
          <a:bodyPr>
            <a:noAutofit/>
          </a:bodyPr>
          <a:lstStyle/>
          <a:p>
            <a:r>
              <a:rPr lang="en-US" sz="4000" dirty="0"/>
              <a:t>Safe Reinforcement Learning for Start-up and Operation of Chemical Processes</a:t>
            </a:r>
          </a:p>
        </p:txBody>
      </p:sp>
      <p:pic>
        <p:nvPicPr>
          <p:cNvPr id="7" name="Inhaltsplatzhalter 6">
            <a:extLst>
              <a:ext uri="{FF2B5EF4-FFF2-40B4-BE49-F238E27FC236}">
                <a16:creationId xmlns:a16="http://schemas.microsoft.com/office/drawing/2014/main" id="{1D2F9D1C-1F5F-415F-8B07-0801FBFC041F}"/>
              </a:ext>
            </a:extLst>
          </p:cNvPr>
          <p:cNvPicPr>
            <a:picLocks noGrp="1" noChangeAspect="1"/>
          </p:cNvPicPr>
          <p:nvPr>
            <p:ph sz="quarter" idx="13"/>
          </p:nvPr>
        </p:nvPicPr>
        <p:blipFill>
          <a:blip r:embed="rId3">
            <a:extLst>
              <a:ext uri="{96DAC541-7B7A-43D3-8B79-37D633B846F1}">
                <asvg:svgBlip xmlns:asvg="http://schemas.microsoft.com/office/drawing/2016/SVG/main" xmlns="" r:embed="rId4"/>
              </a:ext>
            </a:extLst>
          </a:blip>
          <a:stretch>
            <a:fillRect/>
          </a:stretch>
        </p:blipFill>
        <p:spPr>
          <a:xfrm>
            <a:off x="4399620" y="537028"/>
            <a:ext cx="1734480" cy="594000"/>
          </a:xfrm>
        </p:spPr>
      </p:pic>
      <p:pic>
        <p:nvPicPr>
          <p:cNvPr id="5" name="Grafik 4">
            <a:extLst>
              <a:ext uri="{FF2B5EF4-FFF2-40B4-BE49-F238E27FC236}">
                <a16:creationId xmlns:a16="http://schemas.microsoft.com/office/drawing/2014/main" id="{0D941799-14B4-45DC-BF54-FBCDC0E2F50A}"/>
              </a:ext>
            </a:extLst>
          </p:cNvPr>
          <p:cNvPicPr>
            <a:picLocks noChangeAspect="1"/>
          </p:cNvPicPr>
          <p:nvPr/>
        </p:nvPicPr>
        <p:blipFill>
          <a:blip r:embed="rId5"/>
          <a:stretch>
            <a:fillRect/>
          </a:stretch>
        </p:blipFill>
        <p:spPr>
          <a:xfrm>
            <a:off x="7268919" y="537028"/>
            <a:ext cx="969944" cy="594000"/>
          </a:xfrm>
          <a:prstGeom prst="rect">
            <a:avLst/>
          </a:prstGeom>
        </p:spPr>
      </p:pic>
      <p:graphicFrame>
        <p:nvGraphicFramePr>
          <p:cNvPr id="8" name="Tabelle 7">
            <a:extLst>
              <a:ext uri="{FF2B5EF4-FFF2-40B4-BE49-F238E27FC236}">
                <a16:creationId xmlns:a16="http://schemas.microsoft.com/office/drawing/2014/main" id="{1DD52B3E-5FF7-481C-A257-8BA209AB2885}"/>
              </a:ext>
            </a:extLst>
          </p:cNvPr>
          <p:cNvGraphicFramePr>
            <a:graphicFrameLocks noGrp="1"/>
          </p:cNvGraphicFramePr>
          <p:nvPr>
            <p:extLst>
              <p:ext uri="{D42A27DB-BD31-4B8C-83A1-F6EECF244321}">
                <p14:modId xmlns:p14="http://schemas.microsoft.com/office/powerpoint/2010/main" val="2857954947"/>
              </p:ext>
            </p:extLst>
          </p:nvPr>
        </p:nvGraphicFramePr>
        <p:xfrm>
          <a:off x="6261100" y="5376226"/>
          <a:ext cx="5257800" cy="1778000"/>
        </p:xfrm>
        <a:graphic>
          <a:graphicData uri="http://schemas.openxmlformats.org/drawingml/2006/table">
            <a:tbl>
              <a:tblPr>
                <a:tableStyleId>{5C22544A-7EE6-4342-B048-85BDC9FD1C3A}</a:tableStyleId>
              </a:tblPr>
              <a:tblGrid>
                <a:gridCol w="2628900">
                  <a:extLst>
                    <a:ext uri="{9D8B030D-6E8A-4147-A177-3AD203B41FA5}">
                      <a16:colId xmlns:a16="http://schemas.microsoft.com/office/drawing/2014/main" val="3036370889"/>
                    </a:ext>
                  </a:extLst>
                </a:gridCol>
                <a:gridCol w="2628900">
                  <a:extLst>
                    <a:ext uri="{9D8B030D-6E8A-4147-A177-3AD203B41FA5}">
                      <a16:colId xmlns:a16="http://schemas.microsoft.com/office/drawing/2014/main" val="1258623376"/>
                    </a:ext>
                  </a:extLst>
                </a:gridCol>
              </a:tblGrid>
              <a:tr h="370840">
                <a:tc>
                  <a:txBody>
                    <a:bodyPr/>
                    <a:lstStyle/>
                    <a:p>
                      <a:r>
                        <a:rPr lang="de-DE" sz="1400" b="1" dirty="0">
                          <a:solidFill>
                            <a:schemeClr val="bg1"/>
                          </a:solidFill>
                          <a:latin typeface="Akkurat-Light" panose="02000503030000020004"/>
                        </a:rPr>
                        <a:t>Dean Brandner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b="1" dirty="0">
                          <a:solidFill>
                            <a:schemeClr val="bg1"/>
                          </a:solidFill>
                          <a:latin typeface="Akkurat-Light" panose="02000503030000020004"/>
                        </a:rPr>
                        <a:t>Torben Talis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9677497"/>
                  </a:ext>
                </a:extLst>
              </a:tr>
              <a:tr h="370840">
                <a:tc>
                  <a:txBody>
                    <a:bodyPr/>
                    <a:lstStyle/>
                    <a:p>
                      <a:r>
                        <a:rPr lang="de-DE" sz="1400" dirty="0">
                          <a:solidFill>
                            <a:schemeClr val="bg1"/>
                          </a:solidFill>
                          <a:latin typeface="Akkurat-Light" panose="02000503030000020004"/>
                        </a:rPr>
                        <a:t>Technische Universität Dortmund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Technische Universität Berlin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9457631"/>
                  </a:ext>
                </a:extLst>
              </a:tr>
              <a:tr h="370840">
                <a:tc>
                  <a:txBody>
                    <a:bodyPr/>
                    <a:lstStyle/>
                    <a:p>
                      <a:endParaRPr lang="de-DE" sz="1400" dirty="0">
                        <a:solidFill>
                          <a:schemeClr val="bg1"/>
                        </a:solidFill>
                        <a:latin typeface="Akkurat-Light" panose="02000503030000020004"/>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SPP2331 PhD Workshop – Berlin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1351829"/>
                  </a:ext>
                </a:extLst>
              </a:tr>
              <a:tr h="370840">
                <a:tc>
                  <a:txBody>
                    <a:bodyPr/>
                    <a:lstStyle/>
                    <a:p>
                      <a:endParaRPr lang="de-DE" sz="1400">
                        <a:solidFill>
                          <a:schemeClr val="bg1"/>
                        </a:solidFill>
                        <a:latin typeface="Akkurat-Light" panose="02000503030000020004"/>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29.03.2023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646643"/>
                  </a:ext>
                </a:extLst>
              </a:tr>
            </a:tbl>
          </a:graphicData>
        </a:graphic>
      </p:graphicFrame>
    </p:spTree>
    <p:extLst>
      <p:ext uri="{BB962C8B-B14F-4D97-AF65-F5344CB8AC3E}">
        <p14:creationId xmlns:p14="http://schemas.microsoft.com/office/powerpoint/2010/main" val="155579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D0F98D-BF80-4E0E-8643-9DAECD403094}"/>
              </a:ext>
            </a:extLst>
          </p:cNvPr>
          <p:cNvSpPr>
            <a:spLocks noGrp="1"/>
          </p:cNvSpPr>
          <p:nvPr>
            <p:ph type="title"/>
          </p:nvPr>
        </p:nvSpPr>
        <p:spPr/>
        <p:txBody>
          <a:bodyPr/>
          <a:lstStyle/>
          <a:p>
            <a:r>
              <a:rPr lang="de-DE" dirty="0"/>
              <a:t>Modelling </a:t>
            </a:r>
            <a:r>
              <a:rPr lang="de-DE" dirty="0" err="1"/>
              <a:t>the</a:t>
            </a:r>
            <a:r>
              <a:rPr lang="de-DE" dirty="0"/>
              <a:t> </a:t>
            </a:r>
            <a:r>
              <a:rPr lang="de-DE" dirty="0" err="1"/>
              <a:t>reboiler</a:t>
            </a:r>
            <a:endParaRPr lang="de-DE" dirty="0"/>
          </a:p>
        </p:txBody>
      </p:sp>
      <p:sp>
        <p:nvSpPr>
          <p:cNvPr id="3" name="Fußzeilenplatzhalter 2">
            <a:extLst>
              <a:ext uri="{FF2B5EF4-FFF2-40B4-BE49-F238E27FC236}">
                <a16:creationId xmlns:a16="http://schemas.microsoft.com/office/drawing/2014/main" id="{ACA122E4-CDB1-4A59-B15C-8E98A4411843}"/>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8ECAB7C-41DF-41BF-90EC-EB462B888003}"/>
              </a:ext>
            </a:extLst>
          </p:cNvPr>
          <p:cNvSpPr>
            <a:spLocks noGrp="1"/>
          </p:cNvSpPr>
          <p:nvPr>
            <p:ph type="sldNum" sz="quarter" idx="12"/>
          </p:nvPr>
        </p:nvSpPr>
        <p:spPr/>
        <p:txBody>
          <a:bodyPr/>
          <a:lstStyle/>
          <a:p>
            <a:fld id="{C670C496-A904-1340-8EB4-099EE873EDF4}" type="slidenum">
              <a:rPr lang="en-US" smtClean="0"/>
              <a:pPr/>
              <a:t>10</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9BD9F51B-A7CA-42A5-82FF-8FF6A0AE60DA}"/>
              </a:ext>
            </a:extLst>
          </p:cNvPr>
          <p:cNvSpPr>
            <a:spLocks noGrp="1"/>
          </p:cNvSpPr>
          <p:nvPr>
            <p:ph type="body" sz="quarter" idx="13"/>
          </p:nvPr>
        </p:nvSpPr>
        <p:spPr/>
        <p:txBody>
          <a:bodyPr>
            <a:normAutofit/>
          </a:bodyPr>
          <a:lstStyle/>
          <a:p>
            <a:r>
              <a:rPr lang="de-DE" sz="2400" dirty="0"/>
              <a:t>Fully </a:t>
            </a:r>
            <a:r>
              <a:rPr lang="de-DE" sz="2400" dirty="0" err="1"/>
              <a:t>pressure</a:t>
            </a:r>
            <a:r>
              <a:rPr lang="de-DE" sz="2400" dirty="0"/>
              <a:t> </a:t>
            </a:r>
            <a:r>
              <a:rPr lang="de-DE" sz="2400" dirty="0" err="1"/>
              <a:t>driven</a:t>
            </a:r>
            <a:endParaRPr lang="de-DE" sz="2400" dirty="0"/>
          </a:p>
          <a:p>
            <a:endParaRPr lang="de-DE" sz="2400" dirty="0"/>
          </a:p>
          <a:p>
            <a:endParaRPr lang="de-DE" sz="2400" dirty="0"/>
          </a:p>
          <a:p>
            <a:endParaRPr lang="de-DE" sz="2400" dirty="0"/>
          </a:p>
          <a:p>
            <a:endParaRPr lang="de-DE" sz="2400" dirty="0"/>
          </a:p>
          <a:p>
            <a:r>
              <a:rPr lang="de-DE" sz="2400" dirty="0" err="1"/>
              <a:t>Disapearing</a:t>
            </a:r>
            <a:r>
              <a:rPr lang="de-DE" sz="2400" dirty="0"/>
              <a:t> </a:t>
            </a:r>
            <a:r>
              <a:rPr lang="de-DE" sz="2400" dirty="0" err="1"/>
              <a:t>phases</a:t>
            </a:r>
            <a:endParaRPr lang="de-DE" sz="2400" dirty="0"/>
          </a:p>
          <a:p>
            <a:endParaRPr lang="de-DE" sz="2400" dirty="0"/>
          </a:p>
          <a:p>
            <a:endParaRPr lang="de-DE" sz="2400" dirty="0"/>
          </a:p>
          <a:p>
            <a:r>
              <a:rPr lang="de-DE" sz="2400" dirty="0"/>
              <a:t>Approximation </a:t>
            </a:r>
            <a:r>
              <a:rPr lang="de-DE" sz="2400" dirty="0" err="1"/>
              <a:t>of</a:t>
            </a:r>
            <a:r>
              <a:rPr lang="de-DE" sz="2400" dirty="0"/>
              <a:t> all non-smooth </a:t>
            </a:r>
            <a:r>
              <a:rPr lang="de-DE" sz="2400" dirty="0" err="1"/>
              <a:t>functions</a:t>
            </a:r>
            <a:endParaRPr lang="de-DE" sz="2400" dirty="0"/>
          </a:p>
          <a:p>
            <a:endParaRPr lang="de-DE" sz="2400" dirty="0"/>
          </a:p>
        </p:txBody>
      </p:sp>
      <p:grpSp>
        <p:nvGrpSpPr>
          <p:cNvPr id="6" name="Gruppieren 5">
            <a:extLst>
              <a:ext uri="{FF2B5EF4-FFF2-40B4-BE49-F238E27FC236}">
                <a16:creationId xmlns:a16="http://schemas.microsoft.com/office/drawing/2014/main" id="{E0DE2928-336C-49B9-B90B-F4FF06D7E186}"/>
              </a:ext>
            </a:extLst>
          </p:cNvPr>
          <p:cNvGrpSpPr/>
          <p:nvPr/>
        </p:nvGrpSpPr>
        <p:grpSpPr>
          <a:xfrm>
            <a:off x="7606605" y="1784954"/>
            <a:ext cx="4108929" cy="3793290"/>
            <a:chOff x="7153624" y="1975454"/>
            <a:chExt cx="4108929" cy="3793290"/>
          </a:xfrm>
        </p:grpSpPr>
        <p:pic>
          <p:nvPicPr>
            <p:cNvPr id="7" name="Grafik 6">
              <a:extLst>
                <a:ext uri="{FF2B5EF4-FFF2-40B4-BE49-F238E27FC236}">
                  <a16:creationId xmlns:a16="http://schemas.microsoft.com/office/drawing/2014/main" id="{A659F0DF-AD13-41AA-A809-FDFDA219ACCA}"/>
                </a:ext>
              </a:extLst>
            </p:cNvPr>
            <p:cNvPicPr>
              <a:picLocks noChangeAspect="1"/>
            </p:cNvPicPr>
            <p:nvPr/>
          </p:nvPicPr>
          <p:blipFill>
            <a:blip r:embed="rId10"/>
            <a:stretch>
              <a:fillRect/>
            </a:stretch>
          </p:blipFill>
          <p:spPr>
            <a:xfrm>
              <a:off x="7176120" y="1975454"/>
              <a:ext cx="3924300" cy="3676650"/>
            </a:xfrm>
            <a:prstGeom prst="rect">
              <a:avLst/>
            </a:prstGeom>
          </p:spPr>
        </p:pic>
        <p:pic>
          <p:nvPicPr>
            <p:cNvPr id="8" name="Grafik 7" descr="\documentclass{article}&#10;\pagestyle{empty}&#10;\begin{document}&#10;\sffamily&#10;\[&#10;p&#10;\]&#10;\end{document}" title="IguanaTex Bitmap Display">
              <a:extLst>
                <a:ext uri="{FF2B5EF4-FFF2-40B4-BE49-F238E27FC236}">
                  <a16:creationId xmlns:a16="http://schemas.microsoft.com/office/drawing/2014/main" id="{0C5F5A63-86B5-4C39-A65E-14731792E2F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485470" y="2708921"/>
              <a:ext cx="93867" cy="112000"/>
            </a:xfrm>
            <a:prstGeom prst="rect">
              <a:avLst/>
            </a:prstGeom>
          </p:spPr>
        </p:pic>
        <p:pic>
          <p:nvPicPr>
            <p:cNvPr id="9" name="Grafik 8" descr="\documentclass{article}&#10;\pagestyle{empty}&#10;\begin{document}&#10;\sffamily&#10;\[&#10;p^{o}&#10;\]&#10;\end{document}" title="IguanaTex Bitmap Display">
              <a:extLst>
                <a:ext uri="{FF2B5EF4-FFF2-40B4-BE49-F238E27FC236}">
                  <a16:creationId xmlns:a16="http://schemas.microsoft.com/office/drawing/2014/main" id="{23C470D8-9B43-478D-AF80-B2ED2DC5DE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1100420" y="2204864"/>
              <a:ext cx="162133" cy="162133"/>
            </a:xfrm>
            <a:prstGeom prst="rect">
              <a:avLst/>
            </a:prstGeom>
          </p:spPr>
        </p:pic>
        <p:pic>
          <p:nvPicPr>
            <p:cNvPr id="10" name="Grafik 9" descr="\documentclass{article}&#10;\pagestyle{empty}&#10;\begin{document}&#10;\sffamily&#10;\[&#10;p^{o}&#10;\]&#10;\end{document}" title="IguanaTex Bitmap Display">
              <a:extLst>
                <a:ext uri="{FF2B5EF4-FFF2-40B4-BE49-F238E27FC236}">
                  <a16:creationId xmlns:a16="http://schemas.microsoft.com/office/drawing/2014/main" id="{EAEC4CD6-8D7C-4D38-9189-7043A4C048AE}"/>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100420" y="5606611"/>
              <a:ext cx="162133" cy="162133"/>
            </a:xfrm>
            <a:prstGeom prst="rect">
              <a:avLst/>
            </a:prstGeom>
          </p:spPr>
        </p:pic>
        <p:pic>
          <p:nvPicPr>
            <p:cNvPr id="11" name="Grafik 10" descr="\documentclass{article}&#10;\pagestyle{empty}&#10;\begin{document}&#10;\sffamily&#10;\[&#10;x^F, T^F&#10;\]&#10;\end{document}" title="IguanaTex Bitmap Display">
              <a:extLst>
                <a:ext uri="{FF2B5EF4-FFF2-40B4-BE49-F238E27FC236}">
                  <a16:creationId xmlns:a16="http://schemas.microsoft.com/office/drawing/2014/main" id="{7C437851-7B54-49FE-8817-96899B46B07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7153624" y="3957638"/>
              <a:ext cx="524800" cy="192000"/>
            </a:xfrm>
            <a:prstGeom prst="rect">
              <a:avLst/>
            </a:prstGeom>
          </p:spPr>
        </p:pic>
        <p:pic>
          <p:nvPicPr>
            <p:cNvPr id="12" name="Grafik 11" descr="\documentclass{article}&#10;\pagestyle{empty}&#10;\begin{document}&#10;\sffamily&#10;\[&#10;F^F&#10;\]&#10;\end{document}" title="IguanaTex Bitmap Display">
              <a:extLst>
                <a:ext uri="{FF2B5EF4-FFF2-40B4-BE49-F238E27FC236}">
                  <a16:creationId xmlns:a16="http://schemas.microsoft.com/office/drawing/2014/main" id="{10442C7F-495E-48BD-9EA6-0BA490E2E0EE}"/>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7824192" y="3212976"/>
              <a:ext cx="234667" cy="157867"/>
            </a:xfrm>
            <a:prstGeom prst="rect">
              <a:avLst/>
            </a:prstGeom>
          </p:spPr>
        </p:pic>
        <p:pic>
          <p:nvPicPr>
            <p:cNvPr id="13" name="Grafik 12" descr="\documentclass{article}&#10;\pagestyle{empty}&#10;\begin{document}&#10;\sffamily&#10;\[&#10;Q&#10;\]&#10;\end{document}" title="IguanaTex Bitmap Display">
              <a:extLst>
                <a:ext uri="{FF2B5EF4-FFF2-40B4-BE49-F238E27FC236}">
                  <a16:creationId xmlns:a16="http://schemas.microsoft.com/office/drawing/2014/main" id="{37992F7A-F6CF-4858-8C53-DCD6D7595138}"/>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8184232" y="4725144"/>
              <a:ext cx="122667" cy="158933"/>
            </a:xfrm>
            <a:prstGeom prst="rect">
              <a:avLst/>
            </a:prstGeom>
          </p:spPr>
        </p:pic>
      </p:grpSp>
      <p:pic>
        <p:nvPicPr>
          <p:cNvPr id="14" name="Grafik 13" descr="\documentclass{article}&#10;\pagestyle{empty}&#10;\begin{document}&#10;\sffamily&#10;&#10;$$w^{V} = \sqrt{max\{0,\frac{4}{\rho^{V}}\Delta p\}}$$&#10;&#10;$$ w^{L} = \sqrt{max\{0,2\rho^{L}gL + 2\frac{\Delta p}{\rho^{L}}\}} $$&#10;&#10;&#10;\end{document}" title="IguanaTex Bitmap Display">
            <a:extLst>
              <a:ext uri="{FF2B5EF4-FFF2-40B4-BE49-F238E27FC236}">
                <a16:creationId xmlns:a16="http://schemas.microsoft.com/office/drawing/2014/main" id="{C60FCD56-AE83-40CA-AB0F-7451289719CA}"/>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72273" y="2311697"/>
            <a:ext cx="2427737" cy="1148046"/>
          </a:xfrm>
          <a:prstGeom prst="rect">
            <a:avLst/>
          </a:prstGeom>
        </p:spPr>
      </p:pic>
      <p:pic>
        <p:nvPicPr>
          <p:cNvPr id="24" name="Grafik 23" descr="\documentclass{article}&#10;\pagestyle{empty}&#10;\begin{document}&#10;\sffamily&#10;\[&#10;0 = mid(\frac{M_V}{M_V+M_L}, \sum{x_i}-\sum{y_i}, \frac{M_V}{M_V+M_L}-1)&#10;\]&#10;\end{document}" title="IguanaTex Bitmap Display">
            <a:extLst>
              <a:ext uri="{FF2B5EF4-FFF2-40B4-BE49-F238E27FC236}">
                <a16:creationId xmlns:a16="http://schemas.microsoft.com/office/drawing/2014/main" id="{7E83B1F9-3FC8-4449-8497-101EE2C33D49}"/>
              </a:ext>
            </a:extLst>
          </p:cNvPr>
          <p:cNvPicPr>
            <a:picLocks noChangeAspect="1"/>
          </p:cNvPicPr>
          <p:nvPr>
            <p:custDataLst>
              <p:tags r:id="rId2"/>
            </p:custDataLst>
          </p:nvPr>
        </p:nvPicPr>
        <p:blipFill>
          <a:blip r:embed="rId17"/>
          <a:stretch>
            <a:fillRect/>
          </a:stretch>
        </p:blipFill>
        <p:spPr>
          <a:xfrm>
            <a:off x="1477039" y="4418910"/>
            <a:ext cx="3966239" cy="391064"/>
          </a:xfrm>
          <a:prstGeom prst="rect">
            <a:avLst/>
          </a:prstGeom>
        </p:spPr>
      </p:pic>
    </p:spTree>
    <p:extLst>
      <p:ext uri="{BB962C8B-B14F-4D97-AF65-F5344CB8AC3E}">
        <p14:creationId xmlns:p14="http://schemas.microsoft.com/office/powerpoint/2010/main" val="122696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fik 54">
            <a:extLst>
              <a:ext uri="{FF2B5EF4-FFF2-40B4-BE49-F238E27FC236}">
                <a16:creationId xmlns:a16="http://schemas.microsoft.com/office/drawing/2014/main" id="{9CFBD982-1093-4214-82C0-749183A0091B}"/>
              </a:ext>
            </a:extLst>
          </p:cNvPr>
          <p:cNvPicPr>
            <a:picLocks noChangeAspect="1"/>
          </p:cNvPicPr>
          <p:nvPr/>
        </p:nvPicPr>
        <p:blipFill>
          <a:blip r:embed="rId2"/>
          <a:stretch>
            <a:fillRect/>
          </a:stretch>
        </p:blipFill>
        <p:spPr>
          <a:xfrm>
            <a:off x="349250" y="342900"/>
            <a:ext cx="9144000" cy="6858000"/>
          </a:xfrm>
          <a:prstGeom prst="rect">
            <a:avLst/>
          </a:prstGeom>
        </p:spPr>
      </p:pic>
      <p:sp>
        <p:nvSpPr>
          <p:cNvPr id="2" name="Titel 1">
            <a:extLst>
              <a:ext uri="{FF2B5EF4-FFF2-40B4-BE49-F238E27FC236}">
                <a16:creationId xmlns:a16="http://schemas.microsoft.com/office/drawing/2014/main" id="{385E9ABC-2C96-48F2-829D-DA15406B28DA}"/>
              </a:ext>
            </a:extLst>
          </p:cNvPr>
          <p:cNvSpPr>
            <a:spLocks noGrp="1"/>
          </p:cNvSpPr>
          <p:nvPr>
            <p:ph type="title"/>
          </p:nvPr>
        </p:nvSpPr>
        <p:spPr>
          <a:xfrm>
            <a:off x="263525" y="1"/>
            <a:ext cx="11090275" cy="1304924"/>
          </a:xfrm>
        </p:spPr>
        <p:txBody>
          <a:bodyPr/>
          <a:lstStyle/>
          <a:p>
            <a:r>
              <a:rPr lang="de-DE" dirty="0"/>
              <a:t>Simulation</a:t>
            </a:r>
          </a:p>
        </p:txBody>
      </p:sp>
      <p:sp>
        <p:nvSpPr>
          <p:cNvPr id="3" name="Fußzeilenplatzhalter 2">
            <a:extLst>
              <a:ext uri="{FF2B5EF4-FFF2-40B4-BE49-F238E27FC236}">
                <a16:creationId xmlns:a16="http://schemas.microsoft.com/office/drawing/2014/main" id="{1B65D53E-2426-4283-ACCE-6F19FF01D7AF}"/>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E2F6390-2825-4F97-A98A-D0E66B274CEC}"/>
              </a:ext>
            </a:extLst>
          </p:cNvPr>
          <p:cNvSpPr>
            <a:spLocks noGrp="1"/>
          </p:cNvSpPr>
          <p:nvPr>
            <p:ph type="sldNum" sz="quarter" idx="12"/>
          </p:nvPr>
        </p:nvSpPr>
        <p:spPr/>
        <p:txBody>
          <a:bodyPr/>
          <a:lstStyle/>
          <a:p>
            <a:fld id="{C670C496-A904-1340-8EB4-099EE873EDF4}" type="slidenum">
              <a:rPr lang="en-US" smtClean="0"/>
              <a:pPr/>
              <a:t>11</a:t>
            </a:fld>
            <a:endParaRPr lang="en-US">
              <a:latin typeface="Akkurat-Light" panose="02000503030000020004" pitchFamily="2" charset="77"/>
            </a:endParaRPr>
          </a:p>
        </p:txBody>
      </p:sp>
    </p:spTree>
    <p:extLst>
      <p:ext uri="{BB962C8B-B14F-4D97-AF65-F5344CB8AC3E}">
        <p14:creationId xmlns:p14="http://schemas.microsoft.com/office/powerpoint/2010/main" val="315845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F2F2D-96EF-408B-937B-58952932FC41}"/>
              </a:ext>
            </a:extLst>
          </p:cNvPr>
          <p:cNvSpPr>
            <a:spLocks noGrp="1"/>
          </p:cNvSpPr>
          <p:nvPr>
            <p:ph type="title"/>
          </p:nvPr>
        </p:nvSpPr>
        <p:spPr/>
        <p:txBody>
          <a:bodyPr/>
          <a:lstStyle/>
          <a:p>
            <a:r>
              <a:rPr lang="de-DE" dirty="0"/>
              <a:t>Next </a:t>
            </a:r>
            <a:r>
              <a:rPr lang="de-DE" dirty="0" err="1"/>
              <a:t>steps</a:t>
            </a:r>
            <a:endParaRPr lang="de-DE" dirty="0"/>
          </a:p>
        </p:txBody>
      </p:sp>
      <p:sp>
        <p:nvSpPr>
          <p:cNvPr id="3" name="Fußzeilenplatzhalter 2">
            <a:extLst>
              <a:ext uri="{FF2B5EF4-FFF2-40B4-BE49-F238E27FC236}">
                <a16:creationId xmlns:a16="http://schemas.microsoft.com/office/drawing/2014/main" id="{22AB0648-1E17-4D80-8EB7-FB1A9ACC932D}"/>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7EC4CC98-3044-42B4-A0FA-B6BA943A30B5}"/>
              </a:ext>
            </a:extLst>
          </p:cNvPr>
          <p:cNvSpPr>
            <a:spLocks noGrp="1"/>
          </p:cNvSpPr>
          <p:nvPr>
            <p:ph type="sldNum" sz="quarter" idx="12"/>
          </p:nvPr>
        </p:nvSpPr>
        <p:spPr/>
        <p:txBody>
          <a:bodyPr/>
          <a:lstStyle/>
          <a:p>
            <a:fld id="{C670C496-A904-1340-8EB4-099EE873EDF4}" type="slidenum">
              <a:rPr lang="en-US" smtClean="0"/>
              <a:pPr/>
              <a:t>12</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DFEAE605-0B24-41CF-ADB0-5C88939B2F5D}"/>
              </a:ext>
            </a:extLst>
          </p:cNvPr>
          <p:cNvSpPr>
            <a:spLocks noGrp="1"/>
          </p:cNvSpPr>
          <p:nvPr>
            <p:ph type="body" sz="quarter" idx="13"/>
          </p:nvPr>
        </p:nvSpPr>
        <p:spPr/>
        <p:txBody>
          <a:bodyPr/>
          <a:lstStyle/>
          <a:p>
            <a:r>
              <a:rPr lang="de-DE" dirty="0" err="1"/>
              <a:t>Scaling</a:t>
            </a:r>
            <a:r>
              <a:rPr lang="de-DE" dirty="0"/>
              <a:t> </a:t>
            </a:r>
            <a:r>
              <a:rPr lang="de-DE" dirty="0" err="1"/>
              <a:t>of</a:t>
            </a:r>
            <a:r>
              <a:rPr lang="de-DE" dirty="0"/>
              <a:t> variables and </a:t>
            </a:r>
            <a:r>
              <a:rPr lang="de-DE" dirty="0" err="1"/>
              <a:t>equations</a:t>
            </a:r>
            <a:endParaRPr lang="de-DE" dirty="0"/>
          </a:p>
          <a:p>
            <a:endParaRPr lang="de-DE" dirty="0"/>
          </a:p>
          <a:p>
            <a:r>
              <a:rPr lang="de-DE" dirty="0"/>
              <a:t>Stack </a:t>
            </a:r>
            <a:r>
              <a:rPr lang="de-DE" dirty="0" err="1"/>
              <a:t>separation</a:t>
            </a:r>
            <a:r>
              <a:rPr lang="de-DE" dirty="0"/>
              <a:t> </a:t>
            </a:r>
            <a:r>
              <a:rPr lang="de-DE" dirty="0" err="1"/>
              <a:t>units</a:t>
            </a:r>
            <a:endParaRPr lang="de-DE" dirty="0"/>
          </a:p>
          <a:p>
            <a:endParaRPr lang="de-DE" dirty="0"/>
          </a:p>
          <a:p>
            <a:r>
              <a:rPr lang="de-DE" dirty="0" err="1"/>
              <a:t>Introduce</a:t>
            </a:r>
            <a:r>
              <a:rPr lang="de-DE" dirty="0"/>
              <a:t> </a:t>
            </a:r>
            <a:r>
              <a:rPr lang="de-DE" dirty="0" err="1"/>
              <a:t>more</a:t>
            </a:r>
            <a:r>
              <a:rPr lang="de-DE" dirty="0"/>
              <a:t> non-</a:t>
            </a:r>
            <a:r>
              <a:rPr lang="de-DE" dirty="0" err="1"/>
              <a:t>idealities</a:t>
            </a:r>
            <a:endParaRPr lang="de-DE" dirty="0"/>
          </a:p>
          <a:p>
            <a:endParaRPr lang="de-DE" dirty="0"/>
          </a:p>
          <a:p>
            <a:r>
              <a:rPr lang="de-DE" dirty="0" err="1"/>
              <a:t>Make</a:t>
            </a:r>
            <a:r>
              <a:rPr lang="de-DE" dirty="0"/>
              <a:t> </a:t>
            </a:r>
            <a:r>
              <a:rPr lang="de-DE" dirty="0" err="1"/>
              <a:t>it</a:t>
            </a:r>
            <a:r>
              <a:rPr lang="de-DE" dirty="0"/>
              <a:t> rate-</a:t>
            </a:r>
            <a:r>
              <a:rPr lang="de-DE" dirty="0" err="1"/>
              <a:t>based</a:t>
            </a:r>
            <a:endParaRPr lang="de-DE" dirty="0"/>
          </a:p>
        </p:txBody>
      </p:sp>
      <p:grpSp>
        <p:nvGrpSpPr>
          <p:cNvPr id="6" name="Gruppieren 5">
            <a:extLst>
              <a:ext uri="{FF2B5EF4-FFF2-40B4-BE49-F238E27FC236}">
                <a16:creationId xmlns:a16="http://schemas.microsoft.com/office/drawing/2014/main" id="{E00B0474-46FB-47AF-AB3F-197626D57B3D}"/>
              </a:ext>
            </a:extLst>
          </p:cNvPr>
          <p:cNvGrpSpPr/>
          <p:nvPr/>
        </p:nvGrpSpPr>
        <p:grpSpPr>
          <a:xfrm>
            <a:off x="9131300" y="1866900"/>
            <a:ext cx="1841500" cy="1033100"/>
            <a:chOff x="9131300" y="1866900"/>
            <a:chExt cx="1841500" cy="1033100"/>
          </a:xfrm>
        </p:grpSpPr>
        <p:sp>
          <p:nvSpPr>
            <p:cNvPr id="7" name="Rechteck 6">
              <a:extLst>
                <a:ext uri="{FF2B5EF4-FFF2-40B4-BE49-F238E27FC236}">
                  <a16:creationId xmlns:a16="http://schemas.microsoft.com/office/drawing/2014/main" id="{A56FF617-2A20-4398-987D-20424CE58846}"/>
                </a:ext>
              </a:extLst>
            </p:cNvPr>
            <p:cNvSpPr/>
            <p:nvPr/>
          </p:nvSpPr>
          <p:spPr>
            <a:xfrm>
              <a:off x="9131300" y="2070100"/>
              <a:ext cx="1841500" cy="71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mit Pfeil 7">
              <a:extLst>
                <a:ext uri="{FF2B5EF4-FFF2-40B4-BE49-F238E27FC236}">
                  <a16:creationId xmlns:a16="http://schemas.microsoft.com/office/drawing/2014/main" id="{60709A78-7A95-4CD3-81C2-1EAE53BD15DE}"/>
                </a:ext>
              </a:extLst>
            </p:cNvPr>
            <p:cNvCxnSpPr/>
            <p:nvPr/>
          </p:nvCxnSpPr>
          <p:spPr>
            <a:xfrm flipV="1">
              <a:off x="9593940" y="2540000"/>
              <a:ext cx="0" cy="36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A694284C-94AD-46FE-9369-F2132931888C}"/>
                </a:ext>
              </a:extLst>
            </p:cNvPr>
            <p:cNvCxnSpPr/>
            <p:nvPr/>
          </p:nvCxnSpPr>
          <p:spPr>
            <a:xfrm>
              <a:off x="10440304" y="2540000"/>
              <a:ext cx="0"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8D629637-3D1E-4BBC-964D-D1950E93594C}"/>
                </a:ext>
              </a:extLst>
            </p:cNvPr>
            <p:cNvCxnSpPr/>
            <p:nvPr/>
          </p:nvCxnSpPr>
          <p:spPr>
            <a:xfrm flipV="1">
              <a:off x="9593940" y="1866900"/>
              <a:ext cx="0" cy="36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DAF066EE-D027-4424-898D-5AF8C96233DE}"/>
                </a:ext>
              </a:extLst>
            </p:cNvPr>
            <p:cNvCxnSpPr/>
            <p:nvPr/>
          </p:nvCxnSpPr>
          <p:spPr>
            <a:xfrm>
              <a:off x="10440304" y="1866900"/>
              <a:ext cx="0"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pieren 11">
            <a:extLst>
              <a:ext uri="{FF2B5EF4-FFF2-40B4-BE49-F238E27FC236}">
                <a16:creationId xmlns:a16="http://schemas.microsoft.com/office/drawing/2014/main" id="{A706EB86-D30B-494B-B36D-40CF2E0F7642}"/>
              </a:ext>
            </a:extLst>
          </p:cNvPr>
          <p:cNvGrpSpPr/>
          <p:nvPr/>
        </p:nvGrpSpPr>
        <p:grpSpPr>
          <a:xfrm>
            <a:off x="9131300" y="3213100"/>
            <a:ext cx="1841500" cy="1033100"/>
            <a:chOff x="9131300" y="1866900"/>
            <a:chExt cx="1841500" cy="1033100"/>
          </a:xfrm>
        </p:grpSpPr>
        <p:sp>
          <p:nvSpPr>
            <p:cNvPr id="13" name="Rechteck 12">
              <a:extLst>
                <a:ext uri="{FF2B5EF4-FFF2-40B4-BE49-F238E27FC236}">
                  <a16:creationId xmlns:a16="http://schemas.microsoft.com/office/drawing/2014/main" id="{711F466B-71C8-4305-9021-61CB63020CEA}"/>
                </a:ext>
              </a:extLst>
            </p:cNvPr>
            <p:cNvSpPr/>
            <p:nvPr/>
          </p:nvSpPr>
          <p:spPr>
            <a:xfrm>
              <a:off x="9131300" y="2070100"/>
              <a:ext cx="1841500" cy="71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C2DACF3C-1C18-4109-B23B-BE08668BAA17}"/>
                </a:ext>
              </a:extLst>
            </p:cNvPr>
            <p:cNvCxnSpPr/>
            <p:nvPr/>
          </p:nvCxnSpPr>
          <p:spPr>
            <a:xfrm flipV="1">
              <a:off x="9593940" y="2540000"/>
              <a:ext cx="0" cy="36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BF85D5A-D95B-4621-9E24-CAC2770801C6}"/>
                </a:ext>
              </a:extLst>
            </p:cNvPr>
            <p:cNvCxnSpPr/>
            <p:nvPr/>
          </p:nvCxnSpPr>
          <p:spPr>
            <a:xfrm>
              <a:off x="10440304" y="2540000"/>
              <a:ext cx="0"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626A6FAD-9201-442C-99DB-6E2977AFCD35}"/>
                </a:ext>
              </a:extLst>
            </p:cNvPr>
            <p:cNvCxnSpPr/>
            <p:nvPr/>
          </p:nvCxnSpPr>
          <p:spPr>
            <a:xfrm flipV="1">
              <a:off x="9593940" y="1866900"/>
              <a:ext cx="0" cy="36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281970FC-59B3-432D-9126-AD69E4898EA0}"/>
                </a:ext>
              </a:extLst>
            </p:cNvPr>
            <p:cNvCxnSpPr/>
            <p:nvPr/>
          </p:nvCxnSpPr>
          <p:spPr>
            <a:xfrm>
              <a:off x="10440304" y="1866900"/>
              <a:ext cx="0"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hteck 17">
            <a:extLst>
              <a:ext uri="{FF2B5EF4-FFF2-40B4-BE49-F238E27FC236}">
                <a16:creationId xmlns:a16="http://schemas.microsoft.com/office/drawing/2014/main" id="{63AC6B34-BF67-4F58-96F0-9700722A918D}"/>
              </a:ext>
            </a:extLst>
          </p:cNvPr>
          <p:cNvSpPr/>
          <p:nvPr/>
        </p:nvSpPr>
        <p:spPr>
          <a:xfrm>
            <a:off x="9131300" y="4566627"/>
            <a:ext cx="1841500" cy="71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mit Pfeil 18">
            <a:extLst>
              <a:ext uri="{FF2B5EF4-FFF2-40B4-BE49-F238E27FC236}">
                <a16:creationId xmlns:a16="http://schemas.microsoft.com/office/drawing/2014/main" id="{85BE252D-F296-416C-99F0-8277701E619B}"/>
              </a:ext>
            </a:extLst>
          </p:cNvPr>
          <p:cNvCxnSpPr/>
          <p:nvPr/>
        </p:nvCxnSpPr>
        <p:spPr>
          <a:xfrm flipV="1">
            <a:off x="9593940" y="4363427"/>
            <a:ext cx="0" cy="36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0EEB0932-D02F-4F84-9639-5649C8A5A29F}"/>
              </a:ext>
            </a:extLst>
          </p:cNvPr>
          <p:cNvCxnSpPr/>
          <p:nvPr/>
        </p:nvCxnSpPr>
        <p:spPr>
          <a:xfrm>
            <a:off x="10440304" y="4363427"/>
            <a:ext cx="0"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0ADF6B12-0A93-4E16-8D24-8723EA33B9D3}"/>
              </a:ext>
            </a:extLst>
          </p:cNvPr>
          <p:cNvSpPr txBox="1"/>
          <p:nvPr/>
        </p:nvSpPr>
        <p:spPr>
          <a:xfrm>
            <a:off x="9719605" y="2684785"/>
            <a:ext cx="595035" cy="584775"/>
          </a:xfrm>
          <a:prstGeom prst="rect">
            <a:avLst/>
          </a:prstGeom>
          <a:noFill/>
        </p:spPr>
        <p:txBody>
          <a:bodyPr wrap="none" rtlCol="0">
            <a:spAutoFit/>
          </a:bodyPr>
          <a:lstStyle/>
          <a:p>
            <a:r>
              <a:rPr lang="de-DE" sz="3200" dirty="0">
                <a:latin typeface="Helvetica Light" charset="0"/>
                <a:ea typeface="Helvetica Light" charset="0"/>
                <a:cs typeface="Helvetica Light" charset="0"/>
              </a:rPr>
              <a:t>…</a:t>
            </a:r>
          </a:p>
        </p:txBody>
      </p:sp>
      <p:cxnSp>
        <p:nvCxnSpPr>
          <p:cNvPr id="22" name="Gerade Verbindung mit Pfeil 21">
            <a:extLst>
              <a:ext uri="{FF2B5EF4-FFF2-40B4-BE49-F238E27FC236}">
                <a16:creationId xmlns:a16="http://schemas.microsoft.com/office/drawing/2014/main" id="{87633945-260F-48D2-90F8-B8E4C3C25F6E}"/>
              </a:ext>
            </a:extLst>
          </p:cNvPr>
          <p:cNvCxnSpPr>
            <a:cxnSpLocks/>
          </p:cNvCxnSpPr>
          <p:nvPr/>
        </p:nvCxnSpPr>
        <p:spPr>
          <a:xfrm>
            <a:off x="8883650" y="4730754"/>
            <a:ext cx="4953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3FA6CC7D-6E87-420D-AE4E-E2D544B7C0C2}"/>
              </a:ext>
            </a:extLst>
          </p:cNvPr>
          <p:cNvCxnSpPr>
            <a:cxnSpLocks/>
          </p:cNvCxnSpPr>
          <p:nvPr/>
        </p:nvCxnSpPr>
        <p:spPr>
          <a:xfrm flipH="1">
            <a:off x="10833100" y="4723427"/>
            <a:ext cx="609600" cy="73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06D265BF-5352-4A86-8749-FD0611EBBD86}"/>
              </a:ext>
            </a:extLst>
          </p:cNvPr>
          <p:cNvSpPr txBox="1"/>
          <p:nvPr/>
        </p:nvSpPr>
        <p:spPr>
          <a:xfrm>
            <a:off x="11061699" y="4762500"/>
            <a:ext cx="343364" cy="338554"/>
          </a:xfrm>
          <a:prstGeom prst="rect">
            <a:avLst/>
          </a:prstGeom>
          <a:noFill/>
        </p:spPr>
        <p:txBody>
          <a:bodyPr wrap="none" rtlCol="0">
            <a:spAutoFit/>
          </a:bodyPr>
          <a:lstStyle/>
          <a:p>
            <a:r>
              <a:rPr lang="de-DE" sz="1600" dirty="0">
                <a:latin typeface="Helvetica Light" charset="0"/>
                <a:ea typeface="Helvetica Light" charset="0"/>
                <a:cs typeface="Helvetica Light" charset="0"/>
              </a:rPr>
              <a:t>Q</a:t>
            </a:r>
          </a:p>
        </p:txBody>
      </p:sp>
      <p:sp>
        <p:nvSpPr>
          <p:cNvPr id="25" name="Textfeld 24">
            <a:extLst>
              <a:ext uri="{FF2B5EF4-FFF2-40B4-BE49-F238E27FC236}">
                <a16:creationId xmlns:a16="http://schemas.microsoft.com/office/drawing/2014/main" id="{83492096-BF00-445F-AF13-3DD4E09F059A}"/>
              </a:ext>
            </a:extLst>
          </p:cNvPr>
          <p:cNvSpPr txBox="1"/>
          <p:nvPr/>
        </p:nvSpPr>
        <p:spPr>
          <a:xfrm>
            <a:off x="8839200" y="4757127"/>
            <a:ext cx="295274" cy="338554"/>
          </a:xfrm>
          <a:prstGeom prst="rect">
            <a:avLst/>
          </a:prstGeom>
          <a:noFill/>
        </p:spPr>
        <p:txBody>
          <a:bodyPr wrap="none" rtlCol="0">
            <a:spAutoFit/>
          </a:bodyPr>
          <a:lstStyle/>
          <a:p>
            <a:r>
              <a:rPr lang="de-DE" sz="1600" dirty="0">
                <a:latin typeface="Helvetica Light" charset="0"/>
                <a:ea typeface="Helvetica Light" charset="0"/>
                <a:cs typeface="Helvetica Light" charset="0"/>
              </a:rPr>
              <a:t>F</a:t>
            </a:r>
          </a:p>
        </p:txBody>
      </p:sp>
    </p:spTree>
    <p:extLst>
      <p:ext uri="{BB962C8B-B14F-4D97-AF65-F5344CB8AC3E}">
        <p14:creationId xmlns:p14="http://schemas.microsoft.com/office/powerpoint/2010/main" val="1934346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2DEA-71FC-704D-84A8-D41642823A94}"/>
              </a:ext>
            </a:extLst>
          </p:cNvPr>
          <p:cNvSpPr>
            <a:spLocks noGrp="1"/>
          </p:cNvSpPr>
          <p:nvPr>
            <p:ph type="ctrTitle"/>
          </p:nvPr>
        </p:nvSpPr>
        <p:spPr/>
        <p:txBody>
          <a:bodyPr>
            <a:noAutofit/>
          </a:bodyPr>
          <a:lstStyle/>
          <a:p>
            <a:r>
              <a:rPr lang="en-US" sz="4000" dirty="0">
                <a:solidFill>
                  <a:schemeClr val="bg1">
                    <a:lumMod val="85000"/>
                  </a:schemeClr>
                </a:solidFill>
              </a:rPr>
              <a:t>Safe Reinforcement Learning for Start-up and Operation of Chemical Processes</a:t>
            </a:r>
            <a:endParaRPr lang="en-DE" sz="4000" dirty="0">
              <a:solidFill>
                <a:schemeClr val="bg1">
                  <a:lumMod val="85000"/>
                </a:schemeClr>
              </a:solidFill>
            </a:endParaRPr>
          </a:p>
        </p:txBody>
      </p:sp>
      <p:pic>
        <p:nvPicPr>
          <p:cNvPr id="7" name="Inhaltsplatzhalter 6">
            <a:extLst>
              <a:ext uri="{FF2B5EF4-FFF2-40B4-BE49-F238E27FC236}">
                <a16:creationId xmlns:a16="http://schemas.microsoft.com/office/drawing/2014/main" id="{1D2F9D1C-1F5F-415F-8B07-0801FBFC041F}"/>
              </a:ext>
            </a:extLst>
          </p:cNvPr>
          <p:cNvPicPr>
            <a:picLocks noGrp="1" noChangeAspect="1"/>
          </p:cNvPicPr>
          <p:nvPr>
            <p:ph sz="quarter" idx="13"/>
          </p:nvPr>
        </p:nvPicPr>
        <p:blipFill>
          <a:blip r:embed="rId3">
            <a:extLst>
              <a:ext uri="{96DAC541-7B7A-43D3-8B79-37D633B846F1}">
                <asvg:svgBlip xmlns:asvg="http://schemas.microsoft.com/office/drawing/2016/SVG/main" xmlns="" r:embed="rId4"/>
              </a:ext>
            </a:extLst>
          </a:blip>
          <a:stretch>
            <a:fillRect/>
          </a:stretch>
        </p:blipFill>
        <p:spPr>
          <a:xfrm>
            <a:off x="4399620" y="537028"/>
            <a:ext cx="1734480" cy="594000"/>
          </a:xfrm>
        </p:spPr>
      </p:pic>
      <p:pic>
        <p:nvPicPr>
          <p:cNvPr id="5" name="Grafik 4">
            <a:extLst>
              <a:ext uri="{FF2B5EF4-FFF2-40B4-BE49-F238E27FC236}">
                <a16:creationId xmlns:a16="http://schemas.microsoft.com/office/drawing/2014/main" id="{0D941799-14B4-45DC-BF54-FBCDC0E2F50A}"/>
              </a:ext>
            </a:extLst>
          </p:cNvPr>
          <p:cNvPicPr>
            <a:picLocks noChangeAspect="1"/>
          </p:cNvPicPr>
          <p:nvPr/>
        </p:nvPicPr>
        <p:blipFill>
          <a:blip r:embed="rId5"/>
          <a:stretch>
            <a:fillRect/>
          </a:stretch>
        </p:blipFill>
        <p:spPr>
          <a:xfrm>
            <a:off x="7268919" y="537028"/>
            <a:ext cx="969944" cy="594000"/>
          </a:xfrm>
          <a:prstGeom prst="rect">
            <a:avLst/>
          </a:prstGeom>
        </p:spPr>
      </p:pic>
      <p:graphicFrame>
        <p:nvGraphicFramePr>
          <p:cNvPr id="8" name="Tabelle 7">
            <a:extLst>
              <a:ext uri="{FF2B5EF4-FFF2-40B4-BE49-F238E27FC236}">
                <a16:creationId xmlns:a16="http://schemas.microsoft.com/office/drawing/2014/main" id="{1DD52B3E-5FF7-481C-A257-8BA209AB2885}"/>
              </a:ext>
            </a:extLst>
          </p:cNvPr>
          <p:cNvGraphicFramePr>
            <a:graphicFrameLocks noGrp="1"/>
          </p:cNvGraphicFramePr>
          <p:nvPr/>
        </p:nvGraphicFramePr>
        <p:xfrm>
          <a:off x="6261100" y="5376226"/>
          <a:ext cx="5257800" cy="1778000"/>
        </p:xfrm>
        <a:graphic>
          <a:graphicData uri="http://schemas.openxmlformats.org/drawingml/2006/table">
            <a:tbl>
              <a:tblPr>
                <a:tableStyleId>{5C22544A-7EE6-4342-B048-85BDC9FD1C3A}</a:tableStyleId>
              </a:tblPr>
              <a:tblGrid>
                <a:gridCol w="2628900">
                  <a:extLst>
                    <a:ext uri="{9D8B030D-6E8A-4147-A177-3AD203B41FA5}">
                      <a16:colId xmlns:a16="http://schemas.microsoft.com/office/drawing/2014/main" val="3036370889"/>
                    </a:ext>
                  </a:extLst>
                </a:gridCol>
                <a:gridCol w="2628900">
                  <a:extLst>
                    <a:ext uri="{9D8B030D-6E8A-4147-A177-3AD203B41FA5}">
                      <a16:colId xmlns:a16="http://schemas.microsoft.com/office/drawing/2014/main" val="1258623376"/>
                    </a:ext>
                  </a:extLst>
                </a:gridCol>
              </a:tblGrid>
              <a:tr h="370840">
                <a:tc>
                  <a:txBody>
                    <a:bodyPr/>
                    <a:lstStyle/>
                    <a:p>
                      <a:r>
                        <a:rPr lang="de-DE" sz="1400" b="1" dirty="0">
                          <a:solidFill>
                            <a:schemeClr val="bg1"/>
                          </a:solidFill>
                          <a:latin typeface="Akkurat-Light" panose="02000503030000020004"/>
                        </a:rPr>
                        <a:t>Dean Brandner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b="1" dirty="0">
                          <a:solidFill>
                            <a:schemeClr val="bg1"/>
                          </a:solidFill>
                          <a:latin typeface="Akkurat-Light" panose="02000503030000020004"/>
                        </a:rPr>
                        <a:t>Torben Talis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9677497"/>
                  </a:ext>
                </a:extLst>
              </a:tr>
              <a:tr h="370840">
                <a:tc>
                  <a:txBody>
                    <a:bodyPr/>
                    <a:lstStyle/>
                    <a:p>
                      <a:r>
                        <a:rPr lang="de-DE" sz="1400" dirty="0">
                          <a:solidFill>
                            <a:schemeClr val="bg1"/>
                          </a:solidFill>
                          <a:latin typeface="Akkurat-Light" panose="02000503030000020004"/>
                        </a:rPr>
                        <a:t>Technische Universität Dortmund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Technische Universität Berlin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9457631"/>
                  </a:ext>
                </a:extLst>
              </a:tr>
              <a:tr h="370840">
                <a:tc>
                  <a:txBody>
                    <a:bodyPr/>
                    <a:lstStyle/>
                    <a:p>
                      <a:endParaRPr lang="de-DE" sz="1400" dirty="0">
                        <a:solidFill>
                          <a:schemeClr val="bg1"/>
                        </a:solidFill>
                        <a:latin typeface="Akkurat-Light" panose="02000503030000020004"/>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SPP2331 PhD Workshop – Berlin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1351829"/>
                  </a:ext>
                </a:extLst>
              </a:tr>
              <a:tr h="370840">
                <a:tc>
                  <a:txBody>
                    <a:bodyPr/>
                    <a:lstStyle/>
                    <a:p>
                      <a:endParaRPr lang="de-DE" sz="1400">
                        <a:solidFill>
                          <a:schemeClr val="bg1"/>
                        </a:solidFill>
                        <a:latin typeface="Akkurat-Light" panose="02000503030000020004"/>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de-DE" sz="1400" dirty="0">
                          <a:solidFill>
                            <a:schemeClr val="bg1"/>
                          </a:solidFill>
                          <a:latin typeface="Akkurat-Light" panose="02000503030000020004"/>
                        </a:rPr>
                        <a:t>29.03.2023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4646643"/>
                  </a:ext>
                </a:extLst>
              </a:tr>
            </a:tbl>
          </a:graphicData>
        </a:graphic>
      </p:graphicFrame>
    </p:spTree>
    <p:extLst>
      <p:ext uri="{BB962C8B-B14F-4D97-AF65-F5344CB8AC3E}">
        <p14:creationId xmlns:p14="http://schemas.microsoft.com/office/powerpoint/2010/main" val="2475019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5F3F58B-A276-61E2-1C37-AD62CC2FA348}"/>
              </a:ext>
            </a:extLst>
          </p:cNvPr>
          <p:cNvSpPr>
            <a:spLocks noGrp="1"/>
          </p:cNvSpPr>
          <p:nvPr>
            <p:ph type="ftr" sz="quarter" idx="11"/>
          </p:nvPr>
        </p:nvSpPr>
        <p:spPr/>
        <p:txBody>
          <a:bodyPr/>
          <a:lstStyle/>
          <a:p>
            <a:r>
              <a:rPr lang="en-US"/>
              <a:t>Process Automation Systems (PAS)</a:t>
            </a:r>
          </a:p>
        </p:txBody>
      </p:sp>
      <p:sp>
        <p:nvSpPr>
          <p:cNvPr id="3" name="Foliennummernplatzhalter 2">
            <a:extLst>
              <a:ext uri="{FF2B5EF4-FFF2-40B4-BE49-F238E27FC236}">
                <a16:creationId xmlns:a16="http://schemas.microsoft.com/office/drawing/2014/main" id="{DCE7C7C3-6B81-F962-53AD-6D8F4762A55C}"/>
              </a:ext>
            </a:extLst>
          </p:cNvPr>
          <p:cNvSpPr>
            <a:spLocks noGrp="1"/>
          </p:cNvSpPr>
          <p:nvPr>
            <p:ph type="sldNum" sz="quarter" idx="12"/>
          </p:nvPr>
        </p:nvSpPr>
        <p:spPr/>
        <p:txBody>
          <a:bodyPr/>
          <a:lstStyle/>
          <a:p>
            <a:fld id="{C670C496-A904-1340-8EB4-099EE873EDF4}" type="slidenum">
              <a:rPr lang="en-US" smtClean="0"/>
              <a:pPr/>
              <a:t>14</a:t>
            </a:fld>
            <a:endParaRPr lang="en-US"/>
          </a:p>
        </p:txBody>
      </p:sp>
      <p:sp>
        <p:nvSpPr>
          <p:cNvPr id="4" name="Textplatzhalter 3">
            <a:extLst>
              <a:ext uri="{FF2B5EF4-FFF2-40B4-BE49-F238E27FC236}">
                <a16:creationId xmlns:a16="http://schemas.microsoft.com/office/drawing/2014/main" id="{B5EDBBB9-B248-5511-07E5-8E3ACC9FA8B5}"/>
              </a:ext>
            </a:extLst>
          </p:cNvPr>
          <p:cNvSpPr>
            <a:spLocks noGrp="1"/>
          </p:cNvSpPr>
          <p:nvPr>
            <p:ph type="body" sz="quarter" idx="13"/>
          </p:nvPr>
        </p:nvSpPr>
        <p:spPr/>
        <p:txBody>
          <a:bodyPr/>
          <a:lstStyle/>
          <a:p>
            <a:r>
              <a:rPr lang="de-DE" dirty="0"/>
              <a:t>Backup</a:t>
            </a:r>
            <a:endParaRPr lang="en-US" dirty="0"/>
          </a:p>
        </p:txBody>
      </p:sp>
      <p:sp>
        <p:nvSpPr>
          <p:cNvPr id="5" name="Textplatzhalter 4">
            <a:extLst>
              <a:ext uri="{FF2B5EF4-FFF2-40B4-BE49-F238E27FC236}">
                <a16:creationId xmlns:a16="http://schemas.microsoft.com/office/drawing/2014/main" id="{05D5AA1F-BB6C-2A68-9705-4B75432E579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59757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6B336-CB67-A01F-73E3-6B8003269F88}"/>
              </a:ext>
            </a:extLst>
          </p:cNvPr>
          <p:cNvSpPr>
            <a:spLocks noGrp="1"/>
          </p:cNvSpPr>
          <p:nvPr>
            <p:ph type="title"/>
          </p:nvPr>
        </p:nvSpPr>
        <p:spPr/>
        <p:txBody>
          <a:bodyPr/>
          <a:lstStyle/>
          <a:p>
            <a:r>
              <a:rPr lang="en-US" dirty="0"/>
              <a:t>Reinforcement Learning for Optimal Control</a:t>
            </a:r>
          </a:p>
        </p:txBody>
      </p:sp>
      <p:sp>
        <p:nvSpPr>
          <p:cNvPr id="3" name="Fußzeilenplatzhalter 2">
            <a:extLst>
              <a:ext uri="{FF2B5EF4-FFF2-40B4-BE49-F238E27FC236}">
                <a16:creationId xmlns:a16="http://schemas.microsoft.com/office/drawing/2014/main" id="{C37A1C13-DE7A-5ECA-DC4A-96684E05CAFA}"/>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1B34A502-51AD-94C1-FE73-7B27F96584F1}"/>
              </a:ext>
            </a:extLst>
          </p:cNvPr>
          <p:cNvSpPr>
            <a:spLocks noGrp="1"/>
          </p:cNvSpPr>
          <p:nvPr>
            <p:ph type="sldNum" sz="quarter" idx="12"/>
          </p:nvPr>
        </p:nvSpPr>
        <p:spPr/>
        <p:txBody>
          <a:bodyPr/>
          <a:lstStyle/>
          <a:p>
            <a:fld id="{C670C496-A904-1340-8EB4-099EE873EDF4}" type="slidenum">
              <a:rPr lang="en-US" smtClean="0"/>
              <a:pPr/>
              <a:t>15</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0C4461AC-D71D-0858-3528-7D0D355515BD}"/>
              </a:ext>
            </a:extLst>
          </p:cNvPr>
          <p:cNvSpPr>
            <a:spLocks noGrp="1"/>
          </p:cNvSpPr>
          <p:nvPr>
            <p:ph type="body" sz="quarter" idx="13"/>
          </p:nvPr>
        </p:nvSpPr>
        <p:spPr>
          <a:xfrm>
            <a:off x="839787" y="1484313"/>
            <a:ext cx="5272307" cy="5373686"/>
          </a:xfrm>
        </p:spPr>
        <p:txBody>
          <a:bodyPr>
            <a:normAutofit fontScale="47500" lnSpcReduction="20000"/>
          </a:bodyPr>
          <a:lstStyle/>
          <a:p>
            <a:pPr marL="0" indent="0">
              <a:buNone/>
            </a:pPr>
            <a:r>
              <a:rPr lang="de-DE" sz="5100" b="1" dirty="0"/>
              <a:t>Goal</a:t>
            </a:r>
            <a:r>
              <a:rPr lang="de-DE" dirty="0"/>
              <a:t>	</a:t>
            </a:r>
          </a:p>
          <a:p>
            <a:r>
              <a:rPr lang="de-DE" sz="4600" dirty="0"/>
              <a:t>Optimal </a:t>
            </a:r>
            <a:r>
              <a:rPr lang="de-DE" sz="4600" dirty="0" err="1"/>
              <a:t>control</a:t>
            </a:r>
            <a:r>
              <a:rPr lang="de-DE" sz="4600" dirty="0"/>
              <a:t> </a:t>
            </a:r>
            <a:r>
              <a:rPr lang="de-DE" sz="4600" dirty="0" err="1"/>
              <a:t>of</a:t>
            </a:r>
            <a:r>
              <a:rPr lang="de-DE" sz="4600" dirty="0"/>
              <a:t> plant in real time</a:t>
            </a:r>
          </a:p>
          <a:p>
            <a:r>
              <a:rPr lang="de-DE" sz="4600" dirty="0"/>
              <a:t/>
            </a:r>
            <a:br>
              <a:rPr lang="de-DE" sz="4600" dirty="0"/>
            </a:br>
            <a:endParaRPr lang="de-DE" sz="4600" dirty="0"/>
          </a:p>
          <a:p>
            <a:endParaRPr lang="de-DE" sz="4600" dirty="0"/>
          </a:p>
          <a:p>
            <a:pPr marL="0" indent="0">
              <a:buNone/>
            </a:pPr>
            <a:r>
              <a:rPr lang="de-DE" sz="5100" b="1" dirty="0" err="1"/>
              <a:t>Machine</a:t>
            </a:r>
            <a:r>
              <a:rPr lang="de-DE" sz="5100" b="1" dirty="0"/>
              <a:t> Learning Approach</a:t>
            </a:r>
          </a:p>
          <a:p>
            <a:r>
              <a:rPr lang="de-DE" sz="4600" dirty="0" err="1"/>
              <a:t>Use</a:t>
            </a:r>
            <a:r>
              <a:rPr lang="de-DE" sz="4600" dirty="0"/>
              <a:t> </a:t>
            </a:r>
            <a:r>
              <a:rPr lang="de-DE" sz="4600" dirty="0" err="1"/>
              <a:t>classical</a:t>
            </a:r>
            <a:r>
              <a:rPr lang="de-DE" sz="4600" dirty="0"/>
              <a:t> RL </a:t>
            </a:r>
            <a:r>
              <a:rPr lang="de-DE" sz="4600" dirty="0" err="1"/>
              <a:t>loop</a:t>
            </a:r>
            <a:endParaRPr lang="de-DE" sz="4600" dirty="0"/>
          </a:p>
          <a:p>
            <a:r>
              <a:rPr lang="de-DE" sz="4600" dirty="0"/>
              <a:t>Optimal </a:t>
            </a:r>
            <a:r>
              <a:rPr lang="de-DE" sz="4600" dirty="0" err="1"/>
              <a:t>policy</a:t>
            </a:r>
            <a:r>
              <a:rPr lang="de-DE" sz="4600" dirty="0"/>
              <a:t> via ANN </a:t>
            </a:r>
            <a:r>
              <a:rPr lang="de-DE" sz="4600" dirty="0" err="1"/>
              <a:t>training</a:t>
            </a:r>
            <a:endParaRPr lang="de-DE" sz="4600" dirty="0"/>
          </a:p>
          <a:p>
            <a:r>
              <a:rPr lang="de-DE" sz="4600" b="1" dirty="0"/>
              <a:t>Pro:</a:t>
            </a:r>
            <a:r>
              <a:rPr lang="de-DE" sz="4600" dirty="0"/>
              <a:t> </a:t>
            </a:r>
            <a:r>
              <a:rPr lang="de-DE" sz="4600" dirty="0" err="1"/>
              <a:t>No</a:t>
            </a:r>
            <a:r>
              <a:rPr lang="de-DE" sz="4600" dirty="0"/>
              <a:t> </a:t>
            </a:r>
            <a:r>
              <a:rPr lang="de-DE" sz="4600" dirty="0" err="1"/>
              <a:t>prior</a:t>
            </a:r>
            <a:r>
              <a:rPr lang="de-DE" sz="4600" dirty="0"/>
              <a:t> </a:t>
            </a:r>
            <a:r>
              <a:rPr lang="de-DE" sz="4600" dirty="0" err="1"/>
              <a:t>knowledge</a:t>
            </a:r>
            <a:r>
              <a:rPr lang="de-DE" sz="4600" dirty="0"/>
              <a:t> </a:t>
            </a:r>
            <a:r>
              <a:rPr lang="de-DE" sz="4600" dirty="0" err="1"/>
              <a:t>required</a:t>
            </a:r>
            <a:endParaRPr lang="de-DE" sz="4600" dirty="0"/>
          </a:p>
          <a:p>
            <a:endParaRPr lang="de-DE" sz="4600" dirty="0"/>
          </a:p>
          <a:p>
            <a:pPr marL="0" indent="0">
              <a:buNone/>
            </a:pPr>
            <a:r>
              <a:rPr lang="de-DE" sz="5100" b="1" dirty="0"/>
              <a:t>Main Challenge</a:t>
            </a:r>
          </a:p>
          <a:p>
            <a:r>
              <a:rPr lang="de-DE" sz="4600" b="1" dirty="0" err="1"/>
              <a:t>Con</a:t>
            </a:r>
            <a:r>
              <a:rPr lang="de-DE" sz="4600" b="1" dirty="0"/>
              <a:t>:</a:t>
            </a:r>
            <a:r>
              <a:rPr lang="de-DE" sz="4600" dirty="0"/>
              <a:t> Lots </a:t>
            </a:r>
            <a:r>
              <a:rPr lang="de-DE" sz="4600" dirty="0" err="1"/>
              <a:t>of</a:t>
            </a:r>
            <a:r>
              <a:rPr lang="de-DE" sz="4600" dirty="0"/>
              <a:t> </a:t>
            </a:r>
            <a:r>
              <a:rPr lang="de-DE" sz="4600" dirty="0" err="1"/>
              <a:t>data</a:t>
            </a:r>
            <a:r>
              <a:rPr lang="de-DE" sz="4600" dirty="0"/>
              <a:t> </a:t>
            </a:r>
            <a:r>
              <a:rPr lang="de-DE" sz="4600" dirty="0" err="1"/>
              <a:t>needed</a:t>
            </a:r>
            <a:endParaRPr lang="de-DE" sz="4600" dirty="0"/>
          </a:p>
          <a:p>
            <a:r>
              <a:rPr lang="de-DE" sz="4600" b="1" dirty="0" err="1"/>
              <a:t>Con</a:t>
            </a:r>
            <a:r>
              <a:rPr lang="de-DE" sz="4600" b="1" dirty="0"/>
              <a:t>:</a:t>
            </a:r>
            <a:r>
              <a:rPr lang="de-DE" sz="4600" dirty="0"/>
              <a:t> Lack </a:t>
            </a:r>
            <a:r>
              <a:rPr lang="de-DE" sz="4600" dirty="0" err="1"/>
              <a:t>of</a:t>
            </a:r>
            <a:r>
              <a:rPr lang="de-DE" sz="4600" dirty="0"/>
              <a:t> </a:t>
            </a:r>
            <a:r>
              <a:rPr lang="de-DE" sz="4600" dirty="0" err="1"/>
              <a:t>interpretability</a:t>
            </a:r>
            <a:endParaRPr lang="de-DE" sz="4600" dirty="0"/>
          </a:p>
        </p:txBody>
      </p:sp>
      <p:sp>
        <p:nvSpPr>
          <p:cNvPr id="6" name="Rounded Rectangle 147">
            <a:extLst>
              <a:ext uri="{FF2B5EF4-FFF2-40B4-BE49-F238E27FC236}">
                <a16:creationId xmlns:a16="http://schemas.microsoft.com/office/drawing/2014/main" id="{9AF0F2E6-ABB5-C25F-BDA2-78CE97B1E470}"/>
              </a:ext>
            </a:extLst>
          </p:cNvPr>
          <p:cNvSpPr/>
          <p:nvPr/>
        </p:nvSpPr>
        <p:spPr bwMode="auto">
          <a:xfrm>
            <a:off x="8189893" y="2251135"/>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High </a:t>
            </a:r>
            <a:r>
              <a:rPr lang="de-DE" sz="1200" b="1" dirty="0">
                <a:latin typeface="Akkurat-Light" panose="02000503030000020004" pitchFamily="2" charset="0"/>
              </a:rPr>
              <a:t>F</a:t>
            </a:r>
            <a:r>
              <a:rPr lang="de-DE" sz="1200" b="1" dirty="0">
                <a:solidFill>
                  <a:schemeClr val="lt1"/>
                </a:solidFill>
                <a:latin typeface="Akkurat-Light" panose="02000503030000020004" pitchFamily="2" charset="0"/>
              </a:rPr>
              <a:t>idelity Model/</a:t>
            </a:r>
            <a:r>
              <a:rPr lang="de-DE" sz="1200" b="1" dirty="0">
                <a:latin typeface="Akkurat-Light" panose="02000503030000020004" pitchFamily="2" charset="0"/>
              </a:rPr>
              <a:t> Real Plant</a:t>
            </a:r>
            <a:endParaRPr lang="de-DE" sz="1200" b="1" dirty="0">
              <a:solidFill>
                <a:schemeClr val="lt1"/>
              </a:solidFill>
              <a:latin typeface="Akkurat-Light" panose="02000503030000020004" pitchFamily="2" charset="0"/>
            </a:endParaRPr>
          </a:p>
        </p:txBody>
      </p:sp>
      <p:grpSp>
        <p:nvGrpSpPr>
          <p:cNvPr id="19" name="Gruppieren 18">
            <a:extLst>
              <a:ext uri="{FF2B5EF4-FFF2-40B4-BE49-F238E27FC236}">
                <a16:creationId xmlns:a16="http://schemas.microsoft.com/office/drawing/2014/main" id="{A19B6E4B-94E7-C251-408C-B6B2BAC20D06}"/>
              </a:ext>
            </a:extLst>
          </p:cNvPr>
          <p:cNvGrpSpPr/>
          <p:nvPr/>
        </p:nvGrpSpPr>
        <p:grpSpPr>
          <a:xfrm>
            <a:off x="8183324" y="2521135"/>
            <a:ext cx="3675266" cy="2662165"/>
            <a:chOff x="8183324" y="2521135"/>
            <a:chExt cx="3675266" cy="2662165"/>
          </a:xfrm>
        </p:grpSpPr>
        <p:cxnSp>
          <p:nvCxnSpPr>
            <p:cNvPr id="20" name="Gerade Verbindung mit Pfeil 19">
              <a:extLst>
                <a:ext uri="{FF2B5EF4-FFF2-40B4-BE49-F238E27FC236}">
                  <a16:creationId xmlns:a16="http://schemas.microsoft.com/office/drawing/2014/main" id="{DFF86A3D-9BB8-9D0E-4CA6-B8186369FE8A}"/>
                </a:ext>
              </a:extLst>
            </p:cNvPr>
            <p:cNvCxnSpPr>
              <a:cxnSpLocks/>
              <a:stCxn id="6" idx="2"/>
              <a:endCxn id="22" idx="0"/>
            </p:cNvCxnSpPr>
            <p:nvPr/>
          </p:nvCxnSpPr>
          <p:spPr bwMode="auto">
            <a:xfrm flipH="1">
              <a:off x="9011325" y="2791135"/>
              <a:ext cx="6568" cy="1299001"/>
            </a:xfrm>
            <a:prstGeom prst="straightConnector1">
              <a:avLst/>
            </a:prstGeom>
            <a:solidFill>
              <a:schemeClr val="tx2"/>
            </a:solidFill>
            <a:ln w="9525" cap="flat" cmpd="sng" algn="ctr">
              <a:solidFill>
                <a:schemeClr val="accent1"/>
              </a:solidFill>
              <a:prstDash val="solid"/>
              <a:round/>
              <a:headEnd type="none" w="med" len="med"/>
              <a:tailEnd type="triangle"/>
            </a:ln>
            <a:effectLst/>
          </p:spPr>
        </p:cxnSp>
        <p:sp>
          <p:nvSpPr>
            <p:cNvPr id="21" name="TextBox 104">
              <a:extLst>
                <a:ext uri="{FF2B5EF4-FFF2-40B4-BE49-F238E27FC236}">
                  <a16:creationId xmlns:a16="http://schemas.microsoft.com/office/drawing/2014/main" id="{DC49489B-8E98-6B79-1BB4-2BC2B13EBC13}"/>
                </a:ext>
              </a:extLst>
            </p:cNvPr>
            <p:cNvSpPr txBox="1"/>
            <p:nvPr/>
          </p:nvSpPr>
          <p:spPr bwMode="auto">
            <a:xfrm>
              <a:off x="8947052" y="3175579"/>
              <a:ext cx="865943" cy="461665"/>
            </a:xfrm>
            <a:prstGeom prst="rect">
              <a:avLst/>
            </a:prstGeom>
            <a:noFill/>
          </p:spPr>
          <p:txBody>
            <a:bodyPr wrap="none" rtlCol="0">
              <a:spAutoFit/>
            </a:bodyPr>
            <a:lstStyle/>
            <a:p>
              <a:pPr algn="ctr">
                <a:defRPr/>
              </a:pPr>
              <a:r>
                <a:rPr lang="de-DE" sz="1200" dirty="0">
                  <a:latin typeface="Akkurat-Light" panose="02000503030000020004" pitchFamily="2" charset="0"/>
                </a:rPr>
                <a:t>State and</a:t>
              </a:r>
              <a:br>
                <a:rPr lang="de-DE" sz="1200" dirty="0">
                  <a:latin typeface="Akkurat-Light" panose="02000503030000020004" pitchFamily="2" charset="0"/>
                </a:rPr>
              </a:br>
              <a:r>
                <a:rPr lang="de-DE" sz="1200" dirty="0" err="1">
                  <a:latin typeface="Akkurat-Light" panose="02000503030000020004" pitchFamily="2" charset="0"/>
                </a:rPr>
                <a:t>Reward</a:t>
              </a:r>
              <a:endParaRPr lang="de-DE" sz="1200" dirty="0">
                <a:latin typeface="Akkurat-Light" panose="02000503030000020004" pitchFamily="2" charset="0"/>
              </a:endParaRPr>
            </a:p>
          </p:txBody>
        </p:sp>
        <p:sp>
          <p:nvSpPr>
            <p:cNvPr id="22" name="Rounded Rectangle 149">
              <a:extLst>
                <a:ext uri="{FF2B5EF4-FFF2-40B4-BE49-F238E27FC236}">
                  <a16:creationId xmlns:a16="http://schemas.microsoft.com/office/drawing/2014/main" id="{877F1D5F-8AB2-CC08-6D98-7A1F035CF7C3}"/>
                </a:ext>
              </a:extLst>
            </p:cNvPr>
            <p:cNvSpPr/>
            <p:nvPr/>
          </p:nvSpPr>
          <p:spPr bwMode="auto">
            <a:xfrm>
              <a:off x="8183324" y="4090136"/>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RL</a:t>
              </a:r>
              <a:endParaRPr sz="2000" dirty="0">
                <a:latin typeface="Akkurat-Light" panose="02000503030000020004" pitchFamily="2" charset="0"/>
              </a:endParaRPr>
            </a:p>
          </p:txBody>
        </p:sp>
        <p:sp>
          <p:nvSpPr>
            <p:cNvPr id="23" name="Rounded Rectangle 148">
              <a:extLst>
                <a:ext uri="{FF2B5EF4-FFF2-40B4-BE49-F238E27FC236}">
                  <a16:creationId xmlns:a16="http://schemas.microsoft.com/office/drawing/2014/main" id="{09D4998A-4FA9-2C81-AE95-55CB68AC0420}"/>
                </a:ext>
              </a:extLst>
            </p:cNvPr>
            <p:cNvSpPr/>
            <p:nvPr/>
          </p:nvSpPr>
          <p:spPr bwMode="auto">
            <a:xfrm>
              <a:off x="10202590" y="4823300"/>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latin typeface="Akkurat-Light" panose="02000503030000020004" pitchFamily="2" charset="0"/>
                </a:rPr>
                <a:t>ANN</a:t>
              </a:r>
              <a:endParaRPr sz="1200" b="1" dirty="0">
                <a:latin typeface="Akkurat-Light" panose="02000503030000020004" pitchFamily="2" charset="0"/>
              </a:endParaRPr>
            </a:p>
          </p:txBody>
        </p:sp>
        <p:cxnSp>
          <p:nvCxnSpPr>
            <p:cNvPr id="24" name="Verbinder: gekrümmt 23">
              <a:extLst>
                <a:ext uri="{FF2B5EF4-FFF2-40B4-BE49-F238E27FC236}">
                  <a16:creationId xmlns:a16="http://schemas.microsoft.com/office/drawing/2014/main" id="{DD348C4B-19FF-1655-65AD-29A8D5C8D121}"/>
                </a:ext>
              </a:extLst>
            </p:cNvPr>
            <p:cNvCxnSpPr>
              <a:cxnSpLocks/>
              <a:stCxn id="22" idx="2"/>
              <a:endCxn id="23" idx="1"/>
            </p:cNvCxnSpPr>
            <p:nvPr/>
          </p:nvCxnSpPr>
          <p:spPr bwMode="auto">
            <a:xfrm rot="16199999" flipH="1">
              <a:off x="9330375" y="4131085"/>
              <a:ext cx="553164" cy="1191265"/>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sp>
          <p:nvSpPr>
            <p:cNvPr id="25" name="TextBox 104">
              <a:extLst>
                <a:ext uri="{FF2B5EF4-FFF2-40B4-BE49-F238E27FC236}">
                  <a16:creationId xmlns:a16="http://schemas.microsoft.com/office/drawing/2014/main" id="{598E6548-9DC4-0650-D311-D87E2EFAF9F7}"/>
                </a:ext>
              </a:extLst>
            </p:cNvPr>
            <p:cNvSpPr txBox="1"/>
            <p:nvPr/>
          </p:nvSpPr>
          <p:spPr bwMode="auto">
            <a:xfrm>
              <a:off x="9213157" y="4535296"/>
              <a:ext cx="777777" cy="276999"/>
            </a:xfrm>
            <a:prstGeom prst="rect">
              <a:avLst/>
            </a:prstGeom>
            <a:noFill/>
          </p:spPr>
          <p:txBody>
            <a:bodyPr wrap="none" rtlCol="0">
              <a:spAutoFit/>
            </a:bodyPr>
            <a:lstStyle/>
            <a:p>
              <a:pPr algn="ctr">
                <a:defRPr/>
              </a:pPr>
              <a:r>
                <a:rPr lang="de-DE" sz="1200" dirty="0">
                  <a:latin typeface="Akkurat-Light" panose="02000503030000020004" pitchFamily="2" charset="0"/>
                </a:rPr>
                <a:t>Updates</a:t>
              </a:r>
              <a:endParaRPr sz="1200" dirty="0">
                <a:latin typeface="Akkurat-Light" panose="02000503030000020004" pitchFamily="2" charset="0"/>
              </a:endParaRPr>
            </a:p>
          </p:txBody>
        </p:sp>
        <p:cxnSp>
          <p:nvCxnSpPr>
            <p:cNvPr id="26" name="Verbinder: gekrümmt 25">
              <a:extLst>
                <a:ext uri="{FF2B5EF4-FFF2-40B4-BE49-F238E27FC236}">
                  <a16:creationId xmlns:a16="http://schemas.microsoft.com/office/drawing/2014/main" id="{97E05B17-49A0-3C67-0195-01243B84013C}"/>
                </a:ext>
              </a:extLst>
            </p:cNvPr>
            <p:cNvCxnSpPr>
              <a:cxnSpLocks/>
              <a:stCxn id="23" idx="0"/>
              <a:endCxn id="6" idx="3"/>
            </p:cNvCxnSpPr>
            <p:nvPr/>
          </p:nvCxnSpPr>
          <p:spPr bwMode="auto">
            <a:xfrm rot="16199999" flipV="1">
              <a:off x="9287160" y="3079869"/>
              <a:ext cx="2302165" cy="1184697"/>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sp>
          <p:nvSpPr>
            <p:cNvPr id="27" name="TextBox 104">
              <a:extLst>
                <a:ext uri="{FF2B5EF4-FFF2-40B4-BE49-F238E27FC236}">
                  <a16:creationId xmlns:a16="http://schemas.microsoft.com/office/drawing/2014/main" id="{EAE26511-D6D1-DFBE-1168-F4BDB976769E}"/>
                </a:ext>
              </a:extLst>
            </p:cNvPr>
            <p:cNvSpPr txBox="1"/>
            <p:nvPr/>
          </p:nvSpPr>
          <p:spPr bwMode="auto">
            <a:xfrm>
              <a:off x="10748340" y="3302135"/>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grpSp>
      <p:sp>
        <p:nvSpPr>
          <p:cNvPr id="7" name="Rechteck 6">
            <a:extLst>
              <a:ext uri="{FF2B5EF4-FFF2-40B4-BE49-F238E27FC236}">
                <a16:creationId xmlns:a16="http://schemas.microsoft.com/office/drawing/2014/main" id="{0FF51716-F44F-E0E7-57AC-254B25EDD76C}"/>
              </a:ext>
            </a:extLst>
          </p:cNvPr>
          <p:cNvSpPr/>
          <p:nvPr/>
        </p:nvSpPr>
        <p:spPr>
          <a:xfrm>
            <a:off x="839788" y="2251135"/>
            <a:ext cx="263298" cy="339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849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6B336-CB67-A01F-73E3-6B8003269F88}"/>
              </a:ext>
            </a:extLst>
          </p:cNvPr>
          <p:cNvSpPr>
            <a:spLocks noGrp="1"/>
          </p:cNvSpPr>
          <p:nvPr>
            <p:ph type="title"/>
          </p:nvPr>
        </p:nvSpPr>
        <p:spPr/>
        <p:txBody>
          <a:bodyPr/>
          <a:lstStyle/>
          <a:p>
            <a:r>
              <a:rPr lang="en-US" dirty="0"/>
              <a:t>Model Predictive Control</a:t>
            </a:r>
          </a:p>
        </p:txBody>
      </p:sp>
      <p:sp>
        <p:nvSpPr>
          <p:cNvPr id="3" name="Fußzeilenplatzhalter 2">
            <a:extLst>
              <a:ext uri="{FF2B5EF4-FFF2-40B4-BE49-F238E27FC236}">
                <a16:creationId xmlns:a16="http://schemas.microsoft.com/office/drawing/2014/main" id="{C37A1C13-DE7A-5ECA-DC4A-96684E05CAFA}"/>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1B34A502-51AD-94C1-FE73-7B27F96584F1}"/>
              </a:ext>
            </a:extLst>
          </p:cNvPr>
          <p:cNvSpPr>
            <a:spLocks noGrp="1"/>
          </p:cNvSpPr>
          <p:nvPr>
            <p:ph type="sldNum" sz="quarter" idx="12"/>
          </p:nvPr>
        </p:nvSpPr>
        <p:spPr/>
        <p:txBody>
          <a:bodyPr/>
          <a:lstStyle/>
          <a:p>
            <a:fld id="{C670C496-A904-1340-8EB4-099EE873EDF4}" type="slidenum">
              <a:rPr lang="en-US" smtClean="0"/>
              <a:pPr/>
              <a:t>16</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0C4461AC-D71D-0858-3528-7D0D355515BD}"/>
              </a:ext>
            </a:extLst>
          </p:cNvPr>
          <p:cNvSpPr>
            <a:spLocks noGrp="1"/>
          </p:cNvSpPr>
          <p:nvPr>
            <p:ph type="body" sz="quarter" idx="13"/>
          </p:nvPr>
        </p:nvSpPr>
        <p:spPr>
          <a:xfrm>
            <a:off x="839787" y="1484312"/>
            <a:ext cx="5608071" cy="5373687"/>
          </a:xfrm>
        </p:spPr>
        <p:txBody>
          <a:bodyPr>
            <a:normAutofit fontScale="32500" lnSpcReduction="20000"/>
          </a:bodyPr>
          <a:lstStyle/>
          <a:p>
            <a:pPr marL="0" indent="0">
              <a:buNone/>
            </a:pPr>
            <a:r>
              <a:rPr lang="en-US" sz="7400" b="1" dirty="0"/>
              <a:t>Goal</a:t>
            </a:r>
            <a:r>
              <a:rPr lang="en-US" dirty="0"/>
              <a:t>	</a:t>
            </a:r>
          </a:p>
          <a:p>
            <a:r>
              <a:rPr lang="en-US" sz="6800" dirty="0"/>
              <a:t>Optimal control of plant in real time</a:t>
            </a:r>
          </a:p>
          <a:p>
            <a:r>
              <a:rPr lang="en-US" sz="6800" dirty="0"/>
              <a:t>Not possible due to model structure high model complexity (start-up &amp; shutdown)</a:t>
            </a:r>
          </a:p>
          <a:p>
            <a:endParaRPr lang="en-US" sz="6800" dirty="0"/>
          </a:p>
          <a:p>
            <a:pPr marL="0" indent="0">
              <a:buNone/>
            </a:pPr>
            <a:r>
              <a:rPr lang="en-US" sz="7400" b="1" dirty="0"/>
              <a:t>Control-Engineering Approach</a:t>
            </a:r>
          </a:p>
          <a:p>
            <a:r>
              <a:rPr lang="en-US" sz="6800" dirty="0"/>
              <a:t>Use MPC with surrogate model</a:t>
            </a:r>
          </a:p>
          <a:p>
            <a:r>
              <a:rPr lang="en-US" sz="6800" b="1" dirty="0"/>
              <a:t>Pro: </a:t>
            </a:r>
            <a:r>
              <a:rPr lang="en-US" sz="6800" dirty="0"/>
              <a:t>Rigorous constraints</a:t>
            </a:r>
          </a:p>
          <a:p>
            <a:r>
              <a:rPr lang="en-US" sz="6800" b="1" dirty="0"/>
              <a:t>Pro: </a:t>
            </a:r>
            <a:r>
              <a:rPr lang="en-US" sz="6800" dirty="0"/>
              <a:t>Interpretability</a:t>
            </a:r>
          </a:p>
          <a:p>
            <a:endParaRPr lang="en-US" sz="6800" dirty="0"/>
          </a:p>
          <a:p>
            <a:pPr marL="0" indent="0">
              <a:buNone/>
            </a:pPr>
            <a:r>
              <a:rPr lang="de-DE" sz="7400" b="1" dirty="0"/>
              <a:t>Main Challenge</a:t>
            </a:r>
            <a:endParaRPr lang="en-US" sz="7400" b="1" dirty="0"/>
          </a:p>
          <a:p>
            <a:r>
              <a:rPr lang="en-US" sz="6800" b="1" dirty="0"/>
              <a:t>Con: </a:t>
            </a:r>
            <a:r>
              <a:rPr lang="en-US" sz="6800" dirty="0"/>
              <a:t>Model accuracy, complexity</a:t>
            </a:r>
          </a:p>
          <a:p>
            <a:r>
              <a:rPr lang="en-US" sz="6800" b="1" dirty="0"/>
              <a:t>Con: </a:t>
            </a:r>
            <a:r>
              <a:rPr lang="en-US" sz="6800" dirty="0"/>
              <a:t>Controller Tuning</a:t>
            </a:r>
          </a:p>
        </p:txBody>
      </p:sp>
      <p:sp>
        <p:nvSpPr>
          <p:cNvPr id="6" name="Rounded Rectangle 147">
            <a:extLst>
              <a:ext uri="{FF2B5EF4-FFF2-40B4-BE49-F238E27FC236}">
                <a16:creationId xmlns:a16="http://schemas.microsoft.com/office/drawing/2014/main" id="{9AF0F2E6-ABB5-C25F-BDA2-78CE97B1E470}"/>
              </a:ext>
            </a:extLst>
          </p:cNvPr>
          <p:cNvSpPr/>
          <p:nvPr/>
        </p:nvSpPr>
        <p:spPr bwMode="auto">
          <a:xfrm>
            <a:off x="8189893" y="2251135"/>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High </a:t>
            </a:r>
            <a:r>
              <a:rPr lang="de-DE" sz="1200" b="1" dirty="0">
                <a:latin typeface="Akkurat-Light" panose="02000503030000020004" pitchFamily="2" charset="0"/>
              </a:rPr>
              <a:t>F</a:t>
            </a:r>
            <a:r>
              <a:rPr lang="de-DE" sz="1200" b="1" dirty="0">
                <a:solidFill>
                  <a:schemeClr val="lt1"/>
                </a:solidFill>
                <a:latin typeface="Akkurat-Light" panose="02000503030000020004" pitchFamily="2" charset="0"/>
              </a:rPr>
              <a:t>idelity Model/</a:t>
            </a:r>
            <a:r>
              <a:rPr lang="de-DE" sz="1200" b="1" dirty="0">
                <a:latin typeface="Akkurat-Light" panose="02000503030000020004" pitchFamily="2" charset="0"/>
              </a:rPr>
              <a:t> Real Plant</a:t>
            </a:r>
            <a:endParaRPr lang="de-DE" sz="1200" b="1" dirty="0">
              <a:solidFill>
                <a:schemeClr val="lt1"/>
              </a:solidFill>
              <a:latin typeface="Akkurat-Light" panose="02000503030000020004" pitchFamily="2" charset="0"/>
            </a:endParaRPr>
          </a:p>
        </p:txBody>
      </p:sp>
      <p:grpSp>
        <p:nvGrpSpPr>
          <p:cNvPr id="8" name="Gruppieren 7">
            <a:extLst>
              <a:ext uri="{FF2B5EF4-FFF2-40B4-BE49-F238E27FC236}">
                <a16:creationId xmlns:a16="http://schemas.microsoft.com/office/drawing/2014/main" id="{D138D15E-7BB8-F885-58CD-78127B9DD428}"/>
              </a:ext>
            </a:extLst>
          </p:cNvPr>
          <p:cNvGrpSpPr/>
          <p:nvPr/>
        </p:nvGrpSpPr>
        <p:grpSpPr>
          <a:xfrm>
            <a:off x="6105526" y="2481951"/>
            <a:ext cx="2676529" cy="2701349"/>
            <a:chOff x="6105526" y="2481951"/>
            <a:chExt cx="2676529" cy="2701349"/>
          </a:xfrm>
        </p:grpSpPr>
        <p:cxnSp>
          <p:nvCxnSpPr>
            <p:cNvPr id="10" name="Straight Arrow Connector 99">
              <a:extLst>
                <a:ext uri="{FF2B5EF4-FFF2-40B4-BE49-F238E27FC236}">
                  <a16:creationId xmlns:a16="http://schemas.microsoft.com/office/drawing/2014/main" id="{7FE68BC3-358A-C563-F0F2-D74C61E63F1C}"/>
                </a:ext>
              </a:extLst>
            </p:cNvPr>
            <p:cNvCxnSpPr>
              <a:cxnSpLocks/>
              <a:stCxn id="14" idx="2"/>
              <a:endCxn id="16" idx="0"/>
            </p:cNvCxnSpPr>
            <p:nvPr/>
          </p:nvCxnSpPr>
          <p:spPr bwMode="auto">
            <a:xfrm flipH="1">
              <a:off x="6933526" y="3833394"/>
              <a:ext cx="746" cy="989906"/>
            </a:xfrm>
            <a:prstGeom prst="straightConnector1">
              <a:avLst/>
            </a:prstGeom>
            <a:solidFill>
              <a:schemeClr val="tx2"/>
            </a:solidFill>
            <a:ln w="9525" cap="flat" cmpd="sng" algn="ctr">
              <a:solidFill>
                <a:schemeClr val="accent1"/>
              </a:solidFill>
              <a:prstDash val="solid"/>
              <a:round/>
              <a:headEnd type="none" w="med" len="med"/>
              <a:tailEnd type="triangle"/>
            </a:ln>
            <a:effectLst/>
          </p:spPr>
        </p:cxnSp>
        <p:sp>
          <p:nvSpPr>
            <p:cNvPr id="11" name="TextBox 104">
              <a:extLst>
                <a:ext uri="{FF2B5EF4-FFF2-40B4-BE49-F238E27FC236}">
                  <a16:creationId xmlns:a16="http://schemas.microsoft.com/office/drawing/2014/main" id="{7250FC91-C343-D4A1-2BD3-E5A350C63ADC}"/>
                </a:ext>
              </a:extLst>
            </p:cNvPr>
            <p:cNvSpPr txBox="1"/>
            <p:nvPr/>
          </p:nvSpPr>
          <p:spPr bwMode="auto">
            <a:xfrm>
              <a:off x="6382265" y="4209238"/>
              <a:ext cx="620683" cy="276999"/>
            </a:xfrm>
            <a:prstGeom prst="rect">
              <a:avLst/>
            </a:prstGeom>
            <a:noFill/>
          </p:spPr>
          <p:txBody>
            <a:bodyPr wrap="none" rtlCol="0">
              <a:spAutoFit/>
            </a:bodyPr>
            <a:lstStyle/>
            <a:p>
              <a:pPr algn="ctr">
                <a:defRPr/>
              </a:pPr>
              <a:r>
                <a:rPr lang="de-DE" sz="1200" dirty="0">
                  <a:latin typeface="Akkurat-Light" panose="02000503030000020004" pitchFamily="2" charset="0"/>
                </a:rPr>
                <a:t>Model</a:t>
              </a:r>
              <a:endParaRPr sz="1200" dirty="0">
                <a:latin typeface="Akkurat-Light" panose="02000503030000020004" pitchFamily="2" charset="0"/>
              </a:endParaRPr>
            </a:p>
          </p:txBody>
        </p:sp>
        <p:sp>
          <p:nvSpPr>
            <p:cNvPr id="12" name="TextBox 111">
              <a:extLst>
                <a:ext uri="{FF2B5EF4-FFF2-40B4-BE49-F238E27FC236}">
                  <a16:creationId xmlns:a16="http://schemas.microsoft.com/office/drawing/2014/main" id="{0C088058-FD65-7540-09B6-7854FECA4A27}"/>
                </a:ext>
              </a:extLst>
            </p:cNvPr>
            <p:cNvSpPr txBox="1"/>
            <p:nvPr/>
          </p:nvSpPr>
          <p:spPr bwMode="auto">
            <a:xfrm>
              <a:off x="6955620" y="2481951"/>
              <a:ext cx="518091" cy="276999"/>
            </a:xfrm>
            <a:prstGeom prst="rect">
              <a:avLst/>
            </a:prstGeom>
            <a:noFill/>
          </p:spPr>
          <p:txBody>
            <a:bodyPr wrap="none" rtlCol="0">
              <a:spAutoFit/>
            </a:bodyPr>
            <a:lstStyle/>
            <a:p>
              <a:pPr algn="ctr">
                <a:defRPr/>
              </a:pPr>
              <a:r>
                <a:rPr lang="de-DE" sz="1200" dirty="0">
                  <a:latin typeface="Akkurat-Light" panose="02000503030000020004" pitchFamily="2" charset="0"/>
                </a:rPr>
                <a:t>Data</a:t>
              </a:r>
              <a:endParaRPr sz="1200" dirty="0">
                <a:latin typeface="Akkurat-Light" panose="02000503030000020004" pitchFamily="2" charset="0"/>
              </a:endParaRPr>
            </a:p>
          </p:txBody>
        </p:sp>
        <p:cxnSp>
          <p:nvCxnSpPr>
            <p:cNvPr id="13" name="Verbinder: gekrümmt 12">
              <a:extLst>
                <a:ext uri="{FF2B5EF4-FFF2-40B4-BE49-F238E27FC236}">
                  <a16:creationId xmlns:a16="http://schemas.microsoft.com/office/drawing/2014/main" id="{73BBF15D-5254-8115-6685-193FF163AAD4}"/>
                </a:ext>
              </a:extLst>
            </p:cNvPr>
            <p:cNvCxnSpPr>
              <a:cxnSpLocks/>
              <a:stCxn id="6" idx="1"/>
              <a:endCxn id="14" idx="0"/>
            </p:cNvCxnSpPr>
            <p:nvPr/>
          </p:nvCxnSpPr>
          <p:spPr bwMode="auto">
            <a:xfrm rot="10800000" flipV="1">
              <a:off x="6934273" y="2521134"/>
              <a:ext cx="1255621" cy="772259"/>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sp>
          <p:nvSpPr>
            <p:cNvPr id="14" name="Rounded Rectangle 145">
              <a:extLst>
                <a:ext uri="{FF2B5EF4-FFF2-40B4-BE49-F238E27FC236}">
                  <a16:creationId xmlns:a16="http://schemas.microsoft.com/office/drawing/2014/main" id="{79457CFD-6EEC-6922-A49B-536691350F96}"/>
                </a:ext>
              </a:extLst>
            </p:cNvPr>
            <p:cNvSpPr/>
            <p:nvPr/>
          </p:nvSpPr>
          <p:spPr bwMode="auto">
            <a:xfrm>
              <a:off x="6106272" y="3293394"/>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latin typeface="Akkurat-Light" panose="02000503030000020004" pitchFamily="2" charset="0"/>
                </a:rPr>
                <a:t>S</a:t>
              </a:r>
              <a:r>
                <a:rPr lang="de-DE" sz="1200" b="1" dirty="0">
                  <a:solidFill>
                    <a:schemeClr val="lt1"/>
                  </a:solidFill>
                  <a:latin typeface="Akkurat-Light" panose="02000503030000020004" pitchFamily="2" charset="0"/>
                </a:rPr>
                <a:t>urrogate Model</a:t>
              </a:r>
              <a:endParaRPr sz="1200" dirty="0">
                <a:latin typeface="Akkurat-Light" panose="02000503030000020004" pitchFamily="2" charset="0"/>
              </a:endParaRPr>
            </a:p>
          </p:txBody>
        </p:sp>
        <p:sp>
          <p:nvSpPr>
            <p:cNvPr id="15" name="Freihandform: Form 14">
              <a:extLst>
                <a:ext uri="{FF2B5EF4-FFF2-40B4-BE49-F238E27FC236}">
                  <a16:creationId xmlns:a16="http://schemas.microsoft.com/office/drawing/2014/main" id="{CCDBA1A1-5E22-0A95-44D1-3E244793122D}"/>
                </a:ext>
              </a:extLst>
            </p:cNvPr>
            <p:cNvSpPr/>
            <p:nvPr/>
          </p:nvSpPr>
          <p:spPr bwMode="auto">
            <a:xfrm>
              <a:off x="7369622" y="2805120"/>
              <a:ext cx="1412433" cy="2038950"/>
            </a:xfrm>
            <a:custGeom>
              <a:avLst/>
              <a:gdLst>
                <a:gd name="connsiteX0" fmla="*/ 0 w 1319213"/>
                <a:gd name="connsiteY0" fmla="*/ 1866900 h 1866900"/>
                <a:gd name="connsiteX1" fmla="*/ 247650 w 1319213"/>
                <a:gd name="connsiteY1" fmla="*/ 1428750 h 1866900"/>
                <a:gd name="connsiteX2" fmla="*/ 1000125 w 1319213"/>
                <a:gd name="connsiteY2" fmla="*/ 695325 h 1866900"/>
                <a:gd name="connsiteX3" fmla="*/ 1319213 w 1319213"/>
                <a:gd name="connsiteY3" fmla="*/ 0 h 1866900"/>
              </a:gdLst>
              <a:ahLst/>
              <a:cxnLst>
                <a:cxn ang="0">
                  <a:pos x="connsiteX0" y="connsiteY0"/>
                </a:cxn>
                <a:cxn ang="0">
                  <a:pos x="connsiteX1" y="connsiteY1"/>
                </a:cxn>
                <a:cxn ang="0">
                  <a:pos x="connsiteX2" y="connsiteY2"/>
                </a:cxn>
                <a:cxn ang="0">
                  <a:pos x="connsiteX3" y="connsiteY3"/>
                </a:cxn>
              </a:cxnLst>
              <a:rect l="l" t="t" r="r" b="b"/>
              <a:pathLst>
                <a:path w="1319213" h="1866900" extrusionOk="0">
                  <a:moveTo>
                    <a:pt x="0" y="1866900"/>
                  </a:moveTo>
                  <a:cubicBezTo>
                    <a:pt x="40481" y="1745456"/>
                    <a:pt x="80962" y="1624013"/>
                    <a:pt x="247650" y="1428750"/>
                  </a:cubicBezTo>
                  <a:cubicBezTo>
                    <a:pt x="414338" y="1233487"/>
                    <a:pt x="821531" y="933450"/>
                    <a:pt x="1000125" y="695325"/>
                  </a:cubicBezTo>
                  <a:cubicBezTo>
                    <a:pt x="1178719" y="457200"/>
                    <a:pt x="1270000" y="147638"/>
                    <a:pt x="1319213" y="0"/>
                  </a:cubicBezTo>
                </a:path>
              </a:pathLst>
            </a:custGeom>
            <a:noFill/>
            <a:ln w="9525" cap="flat" cmpd="sng" algn="ctr">
              <a:solidFill>
                <a:schemeClr val="accent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a:lnSpc>
                  <a:spcPct val="100000"/>
                </a:lnSpc>
                <a:spcBef>
                  <a:spcPts val="0"/>
                </a:spcBef>
                <a:spcAft>
                  <a:spcPts val="0"/>
                </a:spcAft>
                <a:buClrTx/>
                <a:buSzTx/>
                <a:buFontTx/>
                <a:buNone/>
                <a:defRPr/>
              </a:pPr>
              <a:endParaRPr lang="en-US" sz="1200" b="0" i="0" u="none" strike="noStrike" cap="none">
                <a:ln>
                  <a:noFill/>
                </a:ln>
                <a:solidFill>
                  <a:schemeClr val="tx1"/>
                </a:solidFill>
                <a:latin typeface="Arial"/>
              </a:endParaRPr>
            </a:p>
          </p:txBody>
        </p:sp>
        <p:sp>
          <p:nvSpPr>
            <p:cNvPr id="16" name="Rounded Rectangle 148">
              <a:extLst>
                <a:ext uri="{FF2B5EF4-FFF2-40B4-BE49-F238E27FC236}">
                  <a16:creationId xmlns:a16="http://schemas.microsoft.com/office/drawing/2014/main" id="{C727402F-6152-8E94-70CF-451233B0980F}"/>
                </a:ext>
              </a:extLst>
            </p:cNvPr>
            <p:cNvSpPr/>
            <p:nvPr/>
          </p:nvSpPr>
          <p:spPr bwMode="auto">
            <a:xfrm>
              <a:off x="6105526" y="4823300"/>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MPC</a:t>
              </a:r>
              <a:endParaRPr dirty="0">
                <a:latin typeface="Akkurat-Light" panose="02000503030000020004" pitchFamily="2" charset="0"/>
              </a:endParaRPr>
            </a:p>
          </p:txBody>
        </p:sp>
        <p:sp>
          <p:nvSpPr>
            <p:cNvPr id="17" name="TextBox 104">
              <a:extLst>
                <a:ext uri="{FF2B5EF4-FFF2-40B4-BE49-F238E27FC236}">
                  <a16:creationId xmlns:a16="http://schemas.microsoft.com/office/drawing/2014/main" id="{5686214A-F1FA-6B31-05C1-B83234F3FBB5}"/>
                </a:ext>
              </a:extLst>
            </p:cNvPr>
            <p:cNvSpPr txBox="1"/>
            <p:nvPr/>
          </p:nvSpPr>
          <p:spPr bwMode="auto">
            <a:xfrm>
              <a:off x="7209857" y="3969124"/>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grpSp>
      <p:grpSp>
        <p:nvGrpSpPr>
          <p:cNvPr id="19" name="Gruppieren 18">
            <a:extLst>
              <a:ext uri="{FF2B5EF4-FFF2-40B4-BE49-F238E27FC236}">
                <a16:creationId xmlns:a16="http://schemas.microsoft.com/office/drawing/2014/main" id="{A19B6E4B-94E7-C251-408C-B6B2BAC20D06}"/>
              </a:ext>
            </a:extLst>
          </p:cNvPr>
          <p:cNvGrpSpPr/>
          <p:nvPr/>
        </p:nvGrpSpPr>
        <p:grpSpPr>
          <a:xfrm>
            <a:off x="8183324" y="2521135"/>
            <a:ext cx="3675266" cy="2662165"/>
            <a:chOff x="8183324" y="2521135"/>
            <a:chExt cx="3675266" cy="2662165"/>
          </a:xfrm>
        </p:grpSpPr>
        <p:cxnSp>
          <p:nvCxnSpPr>
            <p:cNvPr id="20" name="Gerade Verbindung mit Pfeil 19">
              <a:extLst>
                <a:ext uri="{FF2B5EF4-FFF2-40B4-BE49-F238E27FC236}">
                  <a16:creationId xmlns:a16="http://schemas.microsoft.com/office/drawing/2014/main" id="{DFF86A3D-9BB8-9D0E-4CA6-B8186369FE8A}"/>
                </a:ext>
              </a:extLst>
            </p:cNvPr>
            <p:cNvCxnSpPr>
              <a:cxnSpLocks/>
              <a:stCxn id="6" idx="2"/>
              <a:endCxn id="22" idx="0"/>
            </p:cNvCxnSpPr>
            <p:nvPr/>
          </p:nvCxnSpPr>
          <p:spPr bwMode="auto">
            <a:xfrm flipH="1">
              <a:off x="9011325" y="2791135"/>
              <a:ext cx="6568" cy="1299001"/>
            </a:xfrm>
            <a:prstGeom prst="straightConnector1">
              <a:avLst/>
            </a:prstGeom>
            <a:solidFill>
              <a:schemeClr val="accent1">
                <a:lumMod val="40000"/>
                <a:lumOff val="60000"/>
              </a:schemeClr>
            </a:solidFill>
            <a:ln>
              <a:solidFill>
                <a:schemeClr val="accent1">
                  <a:lumMod val="60000"/>
                  <a:lumOff val="4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104">
              <a:extLst>
                <a:ext uri="{FF2B5EF4-FFF2-40B4-BE49-F238E27FC236}">
                  <a16:creationId xmlns:a16="http://schemas.microsoft.com/office/drawing/2014/main" id="{DC49489B-8E98-6B79-1BB4-2BC2B13EBC13}"/>
                </a:ext>
              </a:extLst>
            </p:cNvPr>
            <p:cNvSpPr txBox="1"/>
            <p:nvPr/>
          </p:nvSpPr>
          <p:spPr bwMode="auto">
            <a:xfrm>
              <a:off x="8947052" y="3175579"/>
              <a:ext cx="865943" cy="461665"/>
            </a:xfrm>
            <a:prstGeom prst="rect">
              <a:avLst/>
            </a:prstGeom>
            <a:noFill/>
          </p:spPr>
          <p:txBody>
            <a:bodyPr wrap="none" rtlCol="0">
              <a:spAutoFit/>
            </a:bodyPr>
            <a:lstStyle/>
            <a:p>
              <a:pPr algn="ctr">
                <a:defRPr/>
              </a:pPr>
              <a:r>
                <a:rPr lang="de-DE" sz="1200" dirty="0">
                  <a:latin typeface="Akkurat-Light" panose="02000503030000020004" pitchFamily="2" charset="0"/>
                </a:rPr>
                <a:t>State and</a:t>
              </a:r>
              <a:br>
                <a:rPr lang="de-DE" sz="1200" dirty="0">
                  <a:latin typeface="Akkurat-Light" panose="02000503030000020004" pitchFamily="2" charset="0"/>
                </a:rPr>
              </a:br>
              <a:r>
                <a:rPr lang="de-DE" sz="1200" dirty="0" err="1">
                  <a:latin typeface="Akkurat-Light" panose="02000503030000020004" pitchFamily="2" charset="0"/>
                </a:rPr>
                <a:t>Reward</a:t>
              </a:r>
              <a:endParaRPr lang="de-DE" sz="1200" dirty="0">
                <a:latin typeface="Akkurat-Light" panose="02000503030000020004" pitchFamily="2" charset="0"/>
              </a:endParaRPr>
            </a:p>
          </p:txBody>
        </p:sp>
        <p:sp>
          <p:nvSpPr>
            <p:cNvPr id="22" name="Rounded Rectangle 149">
              <a:extLst>
                <a:ext uri="{FF2B5EF4-FFF2-40B4-BE49-F238E27FC236}">
                  <a16:creationId xmlns:a16="http://schemas.microsoft.com/office/drawing/2014/main" id="{877F1D5F-8AB2-CC08-6D98-7A1F035CF7C3}"/>
                </a:ext>
              </a:extLst>
            </p:cNvPr>
            <p:cNvSpPr/>
            <p:nvPr/>
          </p:nvSpPr>
          <p:spPr bwMode="auto">
            <a:xfrm>
              <a:off x="8183324" y="4090136"/>
              <a:ext cx="1656000" cy="360000"/>
            </a:xfrm>
            <a:prstGeom prst="roundRect">
              <a:avLst>
                <a:gd name="adj" fmla="val 16667"/>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latin typeface="Akkurat-Light" panose="02000503030000020004" pitchFamily="2" charset="0"/>
                </a:rPr>
                <a:t>RL</a:t>
              </a:r>
              <a:endParaRPr sz="1200" b="1" dirty="0">
                <a:latin typeface="Akkurat-Light" panose="02000503030000020004" pitchFamily="2" charset="0"/>
              </a:endParaRPr>
            </a:p>
          </p:txBody>
        </p:sp>
        <p:sp>
          <p:nvSpPr>
            <p:cNvPr id="23" name="Rounded Rectangle 148">
              <a:extLst>
                <a:ext uri="{FF2B5EF4-FFF2-40B4-BE49-F238E27FC236}">
                  <a16:creationId xmlns:a16="http://schemas.microsoft.com/office/drawing/2014/main" id="{09D4998A-4FA9-2C81-AE95-55CB68AC0420}"/>
                </a:ext>
              </a:extLst>
            </p:cNvPr>
            <p:cNvSpPr/>
            <p:nvPr/>
          </p:nvSpPr>
          <p:spPr bwMode="auto">
            <a:xfrm>
              <a:off x="10202590" y="4823300"/>
              <a:ext cx="1656000" cy="360000"/>
            </a:xfrm>
            <a:prstGeom prst="roundRect">
              <a:avLst>
                <a:gd name="adj" fmla="val 16667"/>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ANN</a:t>
              </a:r>
              <a:endParaRPr sz="2000" dirty="0">
                <a:latin typeface="Akkurat-Light" panose="02000503030000020004" pitchFamily="2" charset="0"/>
              </a:endParaRPr>
            </a:p>
          </p:txBody>
        </p:sp>
        <p:cxnSp>
          <p:nvCxnSpPr>
            <p:cNvPr id="24" name="Verbinder: gekrümmt 23">
              <a:extLst>
                <a:ext uri="{FF2B5EF4-FFF2-40B4-BE49-F238E27FC236}">
                  <a16:creationId xmlns:a16="http://schemas.microsoft.com/office/drawing/2014/main" id="{DD348C4B-19FF-1655-65AD-29A8D5C8D121}"/>
                </a:ext>
              </a:extLst>
            </p:cNvPr>
            <p:cNvCxnSpPr>
              <a:cxnSpLocks/>
              <a:stCxn id="22" idx="2"/>
              <a:endCxn id="23" idx="1"/>
            </p:cNvCxnSpPr>
            <p:nvPr/>
          </p:nvCxnSpPr>
          <p:spPr bwMode="auto">
            <a:xfrm rot="16199999" flipH="1">
              <a:off x="9330375" y="4131085"/>
              <a:ext cx="553164" cy="1191265"/>
            </a:xfrm>
            <a:prstGeom prst="curvedConnector2">
              <a:avLst/>
            </a:prstGeom>
            <a:solidFill>
              <a:schemeClr val="accent1">
                <a:lumMod val="40000"/>
                <a:lumOff val="60000"/>
              </a:schemeClr>
            </a:solidFill>
            <a:ln>
              <a:solidFill>
                <a:schemeClr val="accent1">
                  <a:lumMod val="60000"/>
                  <a:lumOff val="4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104">
              <a:extLst>
                <a:ext uri="{FF2B5EF4-FFF2-40B4-BE49-F238E27FC236}">
                  <a16:creationId xmlns:a16="http://schemas.microsoft.com/office/drawing/2014/main" id="{598E6548-9DC4-0650-D311-D87E2EFAF9F7}"/>
                </a:ext>
              </a:extLst>
            </p:cNvPr>
            <p:cNvSpPr txBox="1"/>
            <p:nvPr/>
          </p:nvSpPr>
          <p:spPr bwMode="auto">
            <a:xfrm>
              <a:off x="9213157" y="4535296"/>
              <a:ext cx="777777" cy="276999"/>
            </a:xfrm>
            <a:prstGeom prst="rect">
              <a:avLst/>
            </a:prstGeom>
            <a:noFill/>
          </p:spPr>
          <p:txBody>
            <a:bodyPr wrap="none" rtlCol="0">
              <a:spAutoFit/>
            </a:bodyPr>
            <a:lstStyle/>
            <a:p>
              <a:pPr algn="ctr">
                <a:defRPr/>
              </a:pPr>
              <a:r>
                <a:rPr lang="de-DE" sz="1200" dirty="0">
                  <a:latin typeface="Akkurat-Light" panose="02000503030000020004" pitchFamily="2" charset="0"/>
                </a:rPr>
                <a:t>Updates</a:t>
              </a:r>
              <a:endParaRPr sz="1200" dirty="0">
                <a:latin typeface="Akkurat-Light" panose="02000503030000020004" pitchFamily="2" charset="0"/>
              </a:endParaRPr>
            </a:p>
          </p:txBody>
        </p:sp>
        <p:cxnSp>
          <p:nvCxnSpPr>
            <p:cNvPr id="26" name="Verbinder: gekrümmt 25">
              <a:extLst>
                <a:ext uri="{FF2B5EF4-FFF2-40B4-BE49-F238E27FC236}">
                  <a16:creationId xmlns:a16="http://schemas.microsoft.com/office/drawing/2014/main" id="{97E05B17-49A0-3C67-0195-01243B84013C}"/>
                </a:ext>
              </a:extLst>
            </p:cNvPr>
            <p:cNvCxnSpPr>
              <a:cxnSpLocks/>
              <a:stCxn id="23" idx="0"/>
              <a:endCxn id="6" idx="3"/>
            </p:cNvCxnSpPr>
            <p:nvPr/>
          </p:nvCxnSpPr>
          <p:spPr bwMode="auto">
            <a:xfrm rot="16199999" flipV="1">
              <a:off x="9287160" y="3079869"/>
              <a:ext cx="2302165" cy="1184697"/>
            </a:xfrm>
            <a:prstGeom prst="curvedConnector2">
              <a:avLst/>
            </a:prstGeom>
            <a:solidFill>
              <a:schemeClr val="accent1">
                <a:lumMod val="40000"/>
                <a:lumOff val="60000"/>
              </a:schemeClr>
            </a:solidFill>
            <a:ln>
              <a:solidFill>
                <a:schemeClr val="accent1">
                  <a:lumMod val="60000"/>
                  <a:lumOff val="4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104">
              <a:extLst>
                <a:ext uri="{FF2B5EF4-FFF2-40B4-BE49-F238E27FC236}">
                  <a16:creationId xmlns:a16="http://schemas.microsoft.com/office/drawing/2014/main" id="{EAE26511-D6D1-DFBE-1168-F4BDB976769E}"/>
                </a:ext>
              </a:extLst>
            </p:cNvPr>
            <p:cNvSpPr txBox="1"/>
            <p:nvPr/>
          </p:nvSpPr>
          <p:spPr bwMode="auto">
            <a:xfrm>
              <a:off x="10748340" y="3302135"/>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grpSp>
    </p:spTree>
    <p:extLst>
      <p:ext uri="{BB962C8B-B14F-4D97-AF65-F5344CB8AC3E}">
        <p14:creationId xmlns:p14="http://schemas.microsoft.com/office/powerpoint/2010/main" val="32844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3CE-A399-37BD-955E-A3A8B718F3A0}"/>
              </a:ext>
            </a:extLst>
          </p:cNvPr>
          <p:cNvSpPr>
            <a:spLocks noGrp="1"/>
          </p:cNvSpPr>
          <p:nvPr>
            <p:ph type="title"/>
          </p:nvPr>
        </p:nvSpPr>
        <p:spPr/>
        <p:txBody>
          <a:bodyPr/>
          <a:lstStyle/>
          <a:p>
            <a:r>
              <a:rPr lang="en-US" dirty="0"/>
              <a:t>Q-Learning applied to adaptive MPC</a:t>
            </a:r>
          </a:p>
        </p:txBody>
      </p:sp>
      <p:sp>
        <p:nvSpPr>
          <p:cNvPr id="3" name="Fußzeilenplatzhalter 2">
            <a:extLst>
              <a:ext uri="{FF2B5EF4-FFF2-40B4-BE49-F238E27FC236}">
                <a16:creationId xmlns:a16="http://schemas.microsoft.com/office/drawing/2014/main" id="{F60DAADE-FB2A-8E3A-4F22-B1F2602016A9}"/>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6A9F4C5-66A4-946E-F9A1-50056F023F74}"/>
              </a:ext>
            </a:extLst>
          </p:cNvPr>
          <p:cNvSpPr>
            <a:spLocks noGrp="1"/>
          </p:cNvSpPr>
          <p:nvPr>
            <p:ph type="sldNum" sz="quarter" idx="12"/>
          </p:nvPr>
        </p:nvSpPr>
        <p:spPr/>
        <p:txBody>
          <a:bodyPr/>
          <a:lstStyle/>
          <a:p>
            <a:fld id="{C670C496-A904-1340-8EB4-099EE873EDF4}" type="slidenum">
              <a:rPr lang="en-US" smtClean="0"/>
              <a:pPr/>
              <a:t>17</a:t>
            </a:fld>
            <a:endParaRPr lang="en-US">
              <a:latin typeface="Akkurat-Light" panose="02000503030000020004" pitchFamily="2" charset="77"/>
            </a:endParaRPr>
          </a:p>
        </p:txBody>
      </p:sp>
      <p:sp>
        <p:nvSpPr>
          <p:cNvPr id="6" name="Text Placeholder 5"/>
          <p:cNvSpPr>
            <a:spLocks noGrp="1"/>
          </p:cNvSpPr>
          <p:nvPr>
            <p:ph type="body" sz="quarter" idx="13"/>
          </p:nvPr>
        </p:nvSpPr>
        <p:spPr>
          <a:xfrm>
            <a:off x="839787" y="1484313"/>
            <a:ext cx="10512425" cy="4189411"/>
          </a:xfrm>
        </p:spPr>
        <p:txBody>
          <a:bodyPr>
            <a:normAutofit/>
          </a:bodyPr>
          <a:lstStyle/>
          <a:p>
            <a:pPr marL="0" indent="0">
              <a:buNone/>
            </a:pPr>
            <a:r>
              <a:rPr lang="en-US" sz="2600" b="1" dirty="0"/>
              <a:t>Structure of adaptive MPC</a:t>
            </a:r>
            <a:endParaRPr lang="en-US" sz="2600" dirty="0"/>
          </a:p>
          <a:p>
            <a:r>
              <a:rPr lang="en-US" sz="2200" dirty="0"/>
              <a:t>Surrogate model is kept unchanged</a:t>
            </a:r>
          </a:p>
          <a:p>
            <a:r>
              <a:rPr lang="en-US" sz="2200" u="sng" dirty="0"/>
              <a:t>Only</a:t>
            </a:r>
            <a:r>
              <a:rPr lang="en-US" sz="2200" dirty="0"/>
              <a:t> terminal cost parameterized</a:t>
            </a:r>
          </a:p>
          <a:p>
            <a:pPr marL="457189" lvl="1" indent="0">
              <a:buNone/>
            </a:pPr>
            <a:endParaRPr lang="en-US" sz="1800" dirty="0"/>
          </a:p>
          <a:p>
            <a:pPr marL="0" indent="0">
              <a:buNone/>
            </a:pPr>
            <a:r>
              <a:rPr lang="en-US" sz="2600" b="1" dirty="0"/>
              <a:t>Q-Learning update</a:t>
            </a:r>
          </a:p>
        </p:txBody>
      </p:sp>
      <p:pic>
        <p:nvPicPr>
          <p:cNvPr id="18" name="Picture 17" descr="\documentclass{article}&#10;\usepackage{amsmath}&#10;\pagestyle{empty}&#10;\begin{document}&#10;&#10;\begin{align*}&#10;\theta_{k} &amp;\leftarrow \theta_{k} + \alpha \frac{1}{N} \sum_{i=1}^N &#10;\left(L_i + \gamma \min_{a^+} Q_{\hat{\theta}} \left(s_i^{+}, a^+ \right) - Q_\theta\left(s_i, a_i\right) \right)&#10; \cdot \nabla_\theta Q_\theta \left(s_i, a_i\right)\\&#10;\hat{\theta}_{k} &amp;\leftarrow \left(1 - \tau\right) \hat{\theta}_{k} + \tau \theta_k&#10;\end{align*}&#10;&#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803621" y="3615127"/>
            <a:ext cx="8743711" cy="1326052"/>
          </a:xfrm>
          <a:prstGeom prst="rect">
            <a:avLst/>
          </a:prstGeom>
        </p:spPr>
      </p:pic>
      <p:sp>
        <p:nvSpPr>
          <p:cNvPr id="13" name="Content Placeholder 12"/>
          <p:cNvSpPr>
            <a:spLocks noGrp="1"/>
          </p:cNvSpPr>
          <p:nvPr>
            <p:ph sz="quarter" idx="14"/>
          </p:nvPr>
        </p:nvSpPr>
        <p:spPr/>
        <p:txBody>
          <a:bodyPr/>
          <a:lstStyle/>
          <a:p>
            <a:endParaRPr lang="de-DE" dirty="0"/>
          </a:p>
        </p:txBody>
      </p:sp>
      <p:pic>
        <p:nvPicPr>
          <p:cNvPr id="33" name="Picture 32" descr="\documentclass{article}&#10;\usepackage{amsmath}&#10;\pagestyle{empty}&#10;\begin{document}&#10;&#10;\begin{align*}&#10;V_{\mathrm{f}, \theta} \left(x_N\right) = 10^2 \cdot \theta_{11} \cdot \left(\dot{F}_N^\mathrm{D} - \dot{F}_\mathrm{SP}^{\mathrm{D}}\right)^2 + \ldots \\&#10;10^4 \cdot \theta_{22} \cdot \left(y_N^\mathrm{D} - y_\mathrm{SP}^\mathrm{D}\right)^2&#10;\end{align*}&#10;&#10;&#10;\end{document}" title="IguanaTex Bitmap Display"/>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707737" y="2326114"/>
            <a:ext cx="4905288" cy="1079609"/>
          </a:xfrm>
          <a:prstGeom prst="rect">
            <a:avLst/>
          </a:prstGeom>
        </p:spPr>
      </p:pic>
      <p:sp>
        <p:nvSpPr>
          <p:cNvPr id="30" name="Content Placeholder 29"/>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2054606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3CE-A399-37BD-955E-A3A8B718F3A0}"/>
              </a:ext>
            </a:extLst>
          </p:cNvPr>
          <p:cNvSpPr>
            <a:spLocks noGrp="1"/>
          </p:cNvSpPr>
          <p:nvPr>
            <p:ph type="title"/>
          </p:nvPr>
        </p:nvSpPr>
        <p:spPr/>
        <p:txBody>
          <a:bodyPr/>
          <a:lstStyle/>
          <a:p>
            <a:r>
              <a:rPr lang="en-US" dirty="0"/>
              <a:t>Q-Learning applied to adaptive MPC</a:t>
            </a:r>
          </a:p>
        </p:txBody>
      </p:sp>
      <p:sp>
        <p:nvSpPr>
          <p:cNvPr id="3" name="Fußzeilenplatzhalter 2">
            <a:extLst>
              <a:ext uri="{FF2B5EF4-FFF2-40B4-BE49-F238E27FC236}">
                <a16:creationId xmlns:a16="http://schemas.microsoft.com/office/drawing/2014/main" id="{F60DAADE-FB2A-8E3A-4F22-B1F2602016A9}"/>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6A9F4C5-66A4-946E-F9A1-50056F023F74}"/>
              </a:ext>
            </a:extLst>
          </p:cNvPr>
          <p:cNvSpPr>
            <a:spLocks noGrp="1"/>
          </p:cNvSpPr>
          <p:nvPr>
            <p:ph type="sldNum" sz="quarter" idx="12"/>
          </p:nvPr>
        </p:nvSpPr>
        <p:spPr/>
        <p:txBody>
          <a:bodyPr/>
          <a:lstStyle/>
          <a:p>
            <a:fld id="{C670C496-A904-1340-8EB4-099EE873EDF4}" type="slidenum">
              <a:rPr lang="en-US" smtClean="0"/>
              <a:pPr/>
              <a:t>18</a:t>
            </a:fld>
            <a:endParaRPr lang="en-US">
              <a:latin typeface="Akkurat-Light" panose="02000503030000020004" pitchFamily="2" charset="77"/>
            </a:endParaRPr>
          </a:p>
        </p:txBody>
      </p:sp>
      <p:sp>
        <p:nvSpPr>
          <p:cNvPr id="6" name="Text Placeholder 5"/>
          <p:cNvSpPr>
            <a:spLocks noGrp="1"/>
          </p:cNvSpPr>
          <p:nvPr>
            <p:ph type="body" sz="quarter" idx="13"/>
          </p:nvPr>
        </p:nvSpPr>
        <p:spPr>
          <a:xfrm>
            <a:off x="839787" y="1484313"/>
            <a:ext cx="10512425" cy="4189411"/>
          </a:xfrm>
        </p:spPr>
        <p:txBody>
          <a:bodyPr>
            <a:normAutofit/>
          </a:bodyPr>
          <a:lstStyle/>
          <a:p>
            <a:pPr marL="0" indent="0">
              <a:buNone/>
            </a:pPr>
            <a:r>
              <a:rPr lang="en-US" sz="2600" b="1" dirty="0"/>
              <a:t>Structure of adaptive MPC</a:t>
            </a:r>
            <a:endParaRPr lang="en-US" sz="2600" dirty="0"/>
          </a:p>
          <a:p>
            <a:r>
              <a:rPr lang="en-US" sz="2200" dirty="0"/>
              <a:t>Surrogate model is kept unchanged</a:t>
            </a:r>
          </a:p>
          <a:p>
            <a:r>
              <a:rPr lang="en-US" sz="2200" u="sng" dirty="0"/>
              <a:t>Only</a:t>
            </a:r>
            <a:r>
              <a:rPr lang="en-US" sz="2200" dirty="0"/>
              <a:t> terminal cost parameterized</a:t>
            </a:r>
          </a:p>
          <a:p>
            <a:pPr marL="457189" lvl="1" indent="0">
              <a:buNone/>
            </a:pPr>
            <a:endParaRPr lang="en-US" sz="1800" dirty="0"/>
          </a:p>
          <a:p>
            <a:pPr marL="0" indent="0">
              <a:buNone/>
            </a:pPr>
            <a:r>
              <a:rPr lang="en-US" sz="2600" b="1" dirty="0"/>
              <a:t>Q-Learning update</a:t>
            </a:r>
          </a:p>
        </p:txBody>
      </p:sp>
      <p:pic>
        <p:nvPicPr>
          <p:cNvPr id="18" name="Picture 17" descr="\documentclass{article}&#10;\usepackage{amsmath}&#10;\pagestyle{empty}&#10;\begin{document}&#10;&#10;\begin{align*}&#10;\theta_{k} &amp;\leftarrow \theta_{k} + \alpha \frac{1}{N} \sum_{i=1}^N &#10;\left(L_i + \gamma \min_{a^+} Q_{\hat{\theta}} \left(s_i^{+}, a^+ \right) - Q_\theta\left(s_i, a_i\right) \right)&#10; \cdot \nabla_\theta Q_\theta \left(s_i, a_i\right)\\&#10;\hat{\theta}_{k} &amp;\leftarrow \left(1 - \tau\right) \hat{\theta}_{k} + \tau \theta_k&#10;\end{align*}&#10;&#10;&#10;\end{document}" title="IguanaTex Bitmap Display"/>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03621" y="3615127"/>
            <a:ext cx="8743711" cy="1326052"/>
          </a:xfrm>
          <a:prstGeom prst="rect">
            <a:avLst/>
          </a:prstGeom>
        </p:spPr>
      </p:pic>
      <p:sp>
        <p:nvSpPr>
          <p:cNvPr id="13" name="Content Placeholder 12"/>
          <p:cNvSpPr>
            <a:spLocks noGrp="1"/>
          </p:cNvSpPr>
          <p:nvPr>
            <p:ph sz="quarter" idx="14"/>
          </p:nvPr>
        </p:nvSpPr>
        <p:spPr/>
        <p:txBody>
          <a:bodyPr/>
          <a:lstStyle/>
          <a:p>
            <a:endParaRPr lang="de-DE" dirty="0"/>
          </a:p>
        </p:txBody>
      </p:sp>
      <p:pic>
        <p:nvPicPr>
          <p:cNvPr id="33" name="Picture 32" descr="\documentclass{article}&#10;\usepackage{amsmath}&#10;\pagestyle{empty}&#10;\begin{document}&#10;&#10;\begin{align*}&#10;V_{\mathrm{f}, \theta} \left(x_N\right) = 10^2 \cdot \theta_{11} \cdot \left(\dot{F}_N^\mathrm{D} - \dot{F}_\mathrm{SP}^{\mathrm{D}}\right)^2 + \ldots \\&#10;10^4 \cdot \theta_{22} \cdot \left(y_N^\mathrm{D} - y_\mathrm{SP}^\mathrm{D}\right)^2&#10;\end{align*}&#10;&#10;&#10;\end{document}" title="IguanaTex Bitmap Display"/>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707737" y="2326114"/>
            <a:ext cx="4905288" cy="1079609"/>
          </a:xfrm>
          <a:prstGeom prst="rect">
            <a:avLst/>
          </a:prstGeom>
        </p:spPr>
      </p:pic>
      <p:sp>
        <p:nvSpPr>
          <p:cNvPr id="30" name="Content Placeholder 29"/>
          <p:cNvSpPr>
            <a:spLocks noGrp="1"/>
          </p:cNvSpPr>
          <p:nvPr>
            <p:ph sz="quarter" idx="14"/>
          </p:nvPr>
        </p:nvSpPr>
        <p:spPr/>
        <p:txBody>
          <a:bodyPr/>
          <a:lstStyle/>
          <a:p>
            <a:endParaRPr lang="en-US" dirty="0"/>
          </a:p>
        </p:txBody>
      </p:sp>
      <p:grpSp>
        <p:nvGrpSpPr>
          <p:cNvPr id="45" name="Group 44"/>
          <p:cNvGrpSpPr/>
          <p:nvPr/>
        </p:nvGrpSpPr>
        <p:grpSpPr>
          <a:xfrm>
            <a:off x="6693031" y="3844224"/>
            <a:ext cx="4817097" cy="1491347"/>
            <a:chOff x="6693031" y="3844224"/>
            <a:chExt cx="4817097" cy="1491347"/>
          </a:xfrm>
        </p:grpSpPr>
        <p:sp>
          <p:nvSpPr>
            <p:cNvPr id="34" name="Rectangle 33"/>
            <p:cNvSpPr/>
            <p:nvPr/>
          </p:nvSpPr>
          <p:spPr>
            <a:xfrm>
              <a:off x="8991601" y="3844224"/>
              <a:ext cx="1621424" cy="403300"/>
            </a:xfrm>
            <a:prstGeom prst="rect">
              <a:avLst/>
            </a:prstGeom>
            <a:noFill/>
            <a:ln w="19050">
              <a:solidFill>
                <a:srgbClr val="73B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documentclass{article}&#10;\usepackage{amsmath}&#10;\pagestyle{empty}&#10;\begin{document}&#10;&#10;\begin{align*}&#10;\nabla_\theta Q_\theta\left(s, a\right) = \nabla_\theta \mathcal{L} \left( x^*, u^*, \lambda^*, \nu^* \vert s, a\right)&#10;\end{align*}&#10;&#10;&#10;\end{document}" title="IguanaTex Bitmap Display"/>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843743" y="4932321"/>
              <a:ext cx="4508469" cy="278321"/>
            </a:xfrm>
            <a:prstGeom prst="rect">
              <a:avLst/>
            </a:prstGeom>
            <a:ln w="19050">
              <a:noFill/>
            </a:ln>
          </p:spPr>
        </p:pic>
        <p:cxnSp>
          <p:nvCxnSpPr>
            <p:cNvPr id="39" name="Straight Arrow Connector 38"/>
            <p:cNvCxnSpPr/>
            <p:nvPr/>
          </p:nvCxnSpPr>
          <p:spPr>
            <a:xfrm>
              <a:off x="9734550" y="4247524"/>
              <a:ext cx="3339" cy="56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693031" y="4810753"/>
              <a:ext cx="4817097" cy="524818"/>
            </a:xfrm>
            <a:prstGeom prst="rect">
              <a:avLst/>
            </a:prstGeom>
            <a:noFill/>
            <a:ln w="19050">
              <a:solidFill>
                <a:srgbClr val="73B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577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5D5EB-E0AF-6FDF-724F-CFA2A95D640C}"/>
              </a:ext>
            </a:extLst>
          </p:cNvPr>
          <p:cNvSpPr>
            <a:spLocks noGrp="1"/>
          </p:cNvSpPr>
          <p:nvPr>
            <p:ph type="title"/>
          </p:nvPr>
        </p:nvSpPr>
        <p:spPr/>
        <p:txBody>
          <a:bodyPr/>
          <a:lstStyle/>
          <a:p>
            <a:r>
              <a:rPr lang="de-DE" dirty="0" err="1"/>
              <a:t>Conclusion</a:t>
            </a:r>
            <a:r>
              <a:rPr lang="de-DE" dirty="0"/>
              <a:t> &amp; Outlook</a:t>
            </a:r>
            <a:endParaRPr lang="en-US" dirty="0"/>
          </a:p>
        </p:txBody>
      </p:sp>
      <p:sp>
        <p:nvSpPr>
          <p:cNvPr id="3" name="Fußzeilenplatzhalter 2">
            <a:extLst>
              <a:ext uri="{FF2B5EF4-FFF2-40B4-BE49-F238E27FC236}">
                <a16:creationId xmlns:a16="http://schemas.microsoft.com/office/drawing/2014/main" id="{DE45760B-BE5F-64C3-9E22-0BF320E739F5}"/>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F5720CE5-5F70-DBE6-251B-30D46F78E8E1}"/>
              </a:ext>
            </a:extLst>
          </p:cNvPr>
          <p:cNvSpPr>
            <a:spLocks noGrp="1"/>
          </p:cNvSpPr>
          <p:nvPr>
            <p:ph type="sldNum" sz="quarter" idx="12"/>
          </p:nvPr>
        </p:nvSpPr>
        <p:spPr/>
        <p:txBody>
          <a:bodyPr/>
          <a:lstStyle/>
          <a:p>
            <a:fld id="{C670C496-A904-1340-8EB4-099EE873EDF4}" type="slidenum">
              <a:rPr lang="en-US" smtClean="0"/>
              <a:pPr/>
              <a:t>19</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912CDE62-5EF3-0061-99E3-3D8857E58F63}"/>
              </a:ext>
            </a:extLst>
          </p:cNvPr>
          <p:cNvSpPr>
            <a:spLocks noGrp="1"/>
          </p:cNvSpPr>
          <p:nvPr>
            <p:ph type="body" sz="quarter" idx="13"/>
          </p:nvPr>
        </p:nvSpPr>
        <p:spPr/>
        <p:txBody>
          <a:bodyPr>
            <a:normAutofit lnSpcReduction="10000"/>
          </a:bodyPr>
          <a:lstStyle/>
          <a:p>
            <a:pPr marL="0" indent="0">
              <a:buNone/>
            </a:pPr>
            <a:r>
              <a:rPr lang="en-US" b="1" dirty="0"/>
              <a:t>Conclusion</a:t>
            </a:r>
          </a:p>
          <a:p>
            <a:r>
              <a:rPr lang="en-US" dirty="0"/>
              <a:t>MPC can capture value function and optimal policy</a:t>
            </a:r>
          </a:p>
          <a:p>
            <a:r>
              <a:rPr lang="en-US" dirty="0"/>
              <a:t>RL can be used to improve parameters of MPC</a:t>
            </a:r>
          </a:p>
          <a:p>
            <a:r>
              <a:rPr lang="en-US" dirty="0"/>
              <a:t>Investigation of: Replay buffer, Learning rate, target MPC</a:t>
            </a:r>
          </a:p>
          <a:p>
            <a:endParaRPr lang="en-US" dirty="0"/>
          </a:p>
          <a:p>
            <a:pPr marL="0" indent="0">
              <a:buNone/>
            </a:pPr>
            <a:r>
              <a:rPr lang="en-US" b="1" dirty="0"/>
              <a:t>Outlook</a:t>
            </a:r>
          </a:p>
          <a:p>
            <a:r>
              <a:rPr lang="en-US" dirty="0"/>
              <a:t>Best RL strategies to update MPC problems in </a:t>
            </a:r>
            <a:r>
              <a:rPr lang="en-US" b="1" dirty="0"/>
              <a:t>complex cases</a:t>
            </a:r>
          </a:p>
          <a:p>
            <a:r>
              <a:rPr lang="en-US" dirty="0"/>
              <a:t>Application on actor-critic agents</a:t>
            </a:r>
          </a:p>
          <a:p>
            <a:r>
              <a:rPr lang="en-US" dirty="0"/>
              <a:t>Start-up and shutdown of batch-distillation column</a:t>
            </a:r>
          </a:p>
        </p:txBody>
      </p:sp>
    </p:spTree>
    <p:extLst>
      <p:ext uri="{BB962C8B-B14F-4D97-AF65-F5344CB8AC3E}">
        <p14:creationId xmlns:p14="http://schemas.microsoft.com/office/powerpoint/2010/main" val="2002262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B2F53-A3C3-6DA4-BE60-CE189BE0ACD9}"/>
              </a:ext>
            </a:extLst>
          </p:cNvPr>
          <p:cNvSpPr>
            <a:spLocks noGrp="1"/>
          </p:cNvSpPr>
          <p:nvPr>
            <p:ph type="title"/>
          </p:nvPr>
        </p:nvSpPr>
        <p:spPr/>
        <p:txBody>
          <a:bodyPr/>
          <a:lstStyle/>
          <a:p>
            <a:r>
              <a:rPr lang="de-DE" dirty="0"/>
              <a:t>Motivation and Approach</a:t>
            </a:r>
            <a:endParaRPr lang="en-US" dirty="0"/>
          </a:p>
        </p:txBody>
      </p:sp>
      <p:sp>
        <p:nvSpPr>
          <p:cNvPr id="3" name="Fußzeilenplatzhalter 2">
            <a:extLst>
              <a:ext uri="{FF2B5EF4-FFF2-40B4-BE49-F238E27FC236}">
                <a16:creationId xmlns:a16="http://schemas.microsoft.com/office/drawing/2014/main" id="{AEE2EBA6-5651-88FB-B110-88C713F1AECB}"/>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C015EAAF-4873-629D-8574-925B4604779C}"/>
              </a:ext>
            </a:extLst>
          </p:cNvPr>
          <p:cNvSpPr>
            <a:spLocks noGrp="1"/>
          </p:cNvSpPr>
          <p:nvPr>
            <p:ph type="sldNum" sz="quarter" idx="12"/>
          </p:nvPr>
        </p:nvSpPr>
        <p:spPr/>
        <p:txBody>
          <a:bodyPr/>
          <a:lstStyle/>
          <a:p>
            <a:fld id="{C670C496-A904-1340-8EB4-099EE873EDF4}" type="slidenum">
              <a:rPr lang="en-US" smtClean="0"/>
              <a:pPr/>
              <a:t>2</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640EAE31-52C8-CFA8-0893-EF878B0B645A}"/>
              </a:ext>
            </a:extLst>
          </p:cNvPr>
          <p:cNvSpPr>
            <a:spLocks noGrp="1"/>
          </p:cNvSpPr>
          <p:nvPr>
            <p:ph type="body" sz="quarter" idx="13"/>
          </p:nvPr>
        </p:nvSpPr>
        <p:spPr>
          <a:xfrm>
            <a:off x="839789" y="1484313"/>
            <a:ext cx="5256212" cy="4681536"/>
          </a:xfrm>
        </p:spPr>
        <p:txBody>
          <a:bodyPr>
            <a:normAutofit/>
          </a:bodyPr>
          <a:lstStyle/>
          <a:p>
            <a:pPr marL="0" indent="0">
              <a:buNone/>
            </a:pPr>
            <a:r>
              <a:rPr lang="de-DE" sz="2600" b="1" dirty="0"/>
              <a:t>Motivation</a:t>
            </a:r>
          </a:p>
          <a:p>
            <a:r>
              <a:rPr lang="en-US" sz="2600" dirty="0"/>
              <a:t>Start-up/Shutdown of chemical processes </a:t>
            </a:r>
          </a:p>
          <a:p>
            <a:pPr lvl="1"/>
            <a:r>
              <a:rPr lang="en-US" sz="2200" dirty="0"/>
              <a:t>Recipes</a:t>
            </a:r>
          </a:p>
          <a:p>
            <a:pPr lvl="1"/>
            <a:r>
              <a:rPr lang="en-US" sz="2200" dirty="0"/>
              <a:t>Manual adaptations</a:t>
            </a:r>
          </a:p>
          <a:p>
            <a:pPr lvl="1"/>
            <a:endParaRPr lang="en-US" dirty="0"/>
          </a:p>
          <a:p>
            <a:r>
              <a:rPr lang="en-US" sz="2600" dirty="0"/>
              <a:t>Model-based control</a:t>
            </a:r>
          </a:p>
          <a:p>
            <a:pPr lvl="1"/>
            <a:r>
              <a:rPr lang="en-US" sz="2200" dirty="0"/>
              <a:t>Model accuracy</a:t>
            </a:r>
          </a:p>
          <a:p>
            <a:pPr lvl="1"/>
            <a:r>
              <a:rPr lang="en-US" sz="2200" dirty="0"/>
              <a:t>Model complexity</a:t>
            </a:r>
          </a:p>
          <a:p>
            <a:pPr lvl="1"/>
            <a:r>
              <a:rPr lang="en-US" sz="2200" dirty="0"/>
              <a:t>Model structure</a:t>
            </a:r>
          </a:p>
          <a:p>
            <a:pPr lvl="1"/>
            <a:r>
              <a:rPr lang="en-US" sz="2200" b="1" dirty="0"/>
              <a:t>…</a:t>
            </a:r>
          </a:p>
        </p:txBody>
      </p:sp>
      <p:grpSp>
        <p:nvGrpSpPr>
          <p:cNvPr id="17" name="Gruppieren 16">
            <a:extLst>
              <a:ext uri="{FF2B5EF4-FFF2-40B4-BE49-F238E27FC236}">
                <a16:creationId xmlns:a16="http://schemas.microsoft.com/office/drawing/2014/main" id="{DBFF8380-0A5F-0F89-DAD4-76511FFC8F0A}"/>
              </a:ext>
            </a:extLst>
          </p:cNvPr>
          <p:cNvGrpSpPr>
            <a:grpSpLocks noChangeAspect="1"/>
          </p:cNvGrpSpPr>
          <p:nvPr/>
        </p:nvGrpSpPr>
        <p:grpSpPr>
          <a:xfrm>
            <a:off x="7266688" y="3574004"/>
            <a:ext cx="2914838" cy="2591845"/>
            <a:chOff x="8328388" y="2409674"/>
            <a:chExt cx="3538938" cy="3146789"/>
          </a:xfrm>
        </p:grpSpPr>
        <p:pic>
          <p:nvPicPr>
            <p:cNvPr id="12" name="Grafik 11" descr="Ein Bild, das Transport, Ballon, Flugzeug, Vektorgrafiken enthält.&#10;&#10;Automatisch generierte Beschreibung">
              <a:extLst>
                <a:ext uri="{FF2B5EF4-FFF2-40B4-BE49-F238E27FC236}">
                  <a16:creationId xmlns:a16="http://schemas.microsoft.com/office/drawing/2014/main" id="{CDC56875-2A8A-7FA9-9C98-2E2264B78029}"/>
                </a:ext>
              </a:extLst>
            </p:cNvPr>
            <p:cNvPicPr>
              <a:picLocks noChangeAspect="1"/>
            </p:cNvPicPr>
            <p:nvPr/>
          </p:nvPicPr>
          <p:blipFill rotWithShape="1">
            <a:blip r:embed="rId3"/>
            <a:srcRect l="3781" t="8060" r="3199" b="9227"/>
            <a:stretch/>
          </p:blipFill>
          <p:spPr>
            <a:xfrm>
              <a:off x="8328388" y="2409674"/>
              <a:ext cx="3538938" cy="3146789"/>
            </a:xfrm>
            <a:prstGeom prst="rect">
              <a:avLst/>
            </a:prstGeom>
          </p:spPr>
        </p:pic>
        <p:sp>
          <p:nvSpPr>
            <p:cNvPr id="13" name="Textfeld 12">
              <a:extLst>
                <a:ext uri="{FF2B5EF4-FFF2-40B4-BE49-F238E27FC236}">
                  <a16:creationId xmlns:a16="http://schemas.microsoft.com/office/drawing/2014/main" id="{5924B328-F18C-9CF3-66DD-913696F0E73B}"/>
                </a:ext>
              </a:extLst>
            </p:cNvPr>
            <p:cNvSpPr txBox="1"/>
            <p:nvPr/>
          </p:nvSpPr>
          <p:spPr>
            <a:xfrm>
              <a:off x="8370760" y="4379053"/>
              <a:ext cx="1527589" cy="560513"/>
            </a:xfrm>
            <a:prstGeom prst="rect">
              <a:avLst/>
            </a:prstGeom>
            <a:noFill/>
          </p:spPr>
          <p:txBody>
            <a:bodyPr wrap="square" rtlCol="0">
              <a:spAutoFit/>
            </a:bodyPr>
            <a:lstStyle/>
            <a:p>
              <a:pPr algn="ctr"/>
              <a:r>
                <a:rPr lang="de-DE" sz="1200" dirty="0">
                  <a:latin typeface="Akkurat-Light" panose="02000503030000020004" pitchFamily="2" charset="0"/>
                  <a:ea typeface="Helvetica Light" charset="0"/>
                  <a:cs typeface="Helvetica Light" charset="0"/>
                </a:rPr>
                <a:t>Reinforcement Learning</a:t>
              </a:r>
              <a:endParaRPr lang="en-US" sz="1200" dirty="0">
                <a:latin typeface="Akkurat-Light" panose="02000503030000020004" pitchFamily="2" charset="0"/>
                <a:ea typeface="Helvetica Light" charset="0"/>
                <a:cs typeface="Helvetica Light" charset="0"/>
              </a:endParaRPr>
            </a:p>
          </p:txBody>
        </p:sp>
        <p:sp>
          <p:nvSpPr>
            <p:cNvPr id="14" name="Textfeld 13">
              <a:extLst>
                <a:ext uri="{FF2B5EF4-FFF2-40B4-BE49-F238E27FC236}">
                  <a16:creationId xmlns:a16="http://schemas.microsoft.com/office/drawing/2014/main" id="{BAB1093D-4AEC-C3B0-85CD-ABE97FB22BDF}"/>
                </a:ext>
              </a:extLst>
            </p:cNvPr>
            <p:cNvSpPr txBox="1"/>
            <p:nvPr/>
          </p:nvSpPr>
          <p:spPr>
            <a:xfrm>
              <a:off x="10357384" y="4404476"/>
              <a:ext cx="1430932" cy="560513"/>
            </a:xfrm>
            <a:prstGeom prst="rect">
              <a:avLst/>
            </a:prstGeom>
            <a:noFill/>
          </p:spPr>
          <p:txBody>
            <a:bodyPr wrap="square" rtlCol="0">
              <a:spAutoFit/>
            </a:bodyPr>
            <a:lstStyle/>
            <a:p>
              <a:pPr algn="ctr"/>
              <a:r>
                <a:rPr lang="de-DE" sz="1200" dirty="0">
                  <a:latin typeface="Akkurat-Light" panose="02000503030000020004" pitchFamily="2" charset="0"/>
                  <a:ea typeface="Helvetica Light" charset="0"/>
                  <a:cs typeface="Helvetica Light" charset="0"/>
                </a:rPr>
                <a:t>Model-</a:t>
              </a:r>
              <a:r>
                <a:rPr lang="de-DE" sz="1200" dirty="0" err="1">
                  <a:latin typeface="Akkurat-Light" panose="02000503030000020004" pitchFamily="2" charset="0"/>
                  <a:ea typeface="Helvetica Light" charset="0"/>
                  <a:cs typeface="Helvetica Light" charset="0"/>
                </a:rPr>
                <a:t>based</a:t>
              </a:r>
              <a:r>
                <a:rPr lang="de-DE" sz="1200" dirty="0">
                  <a:latin typeface="Akkurat-Light" panose="02000503030000020004" pitchFamily="2" charset="0"/>
                  <a:ea typeface="Helvetica Light" charset="0"/>
                  <a:cs typeface="Helvetica Light" charset="0"/>
                </a:rPr>
                <a:t/>
              </a:r>
              <a:br>
                <a:rPr lang="de-DE" sz="1200" dirty="0">
                  <a:latin typeface="Akkurat-Light" panose="02000503030000020004" pitchFamily="2" charset="0"/>
                  <a:ea typeface="Helvetica Light" charset="0"/>
                  <a:cs typeface="Helvetica Light" charset="0"/>
                </a:rPr>
              </a:br>
              <a:r>
                <a:rPr lang="de-DE" sz="1200" dirty="0">
                  <a:latin typeface="Akkurat-Light" panose="02000503030000020004" pitchFamily="2" charset="0"/>
                  <a:ea typeface="Helvetica Light" charset="0"/>
                  <a:cs typeface="Helvetica Light" charset="0"/>
                </a:rPr>
                <a:t>Control</a:t>
              </a:r>
              <a:endParaRPr lang="en-US" sz="1200" dirty="0">
                <a:latin typeface="Akkurat-Light" panose="02000503030000020004" pitchFamily="2" charset="0"/>
                <a:ea typeface="Helvetica Light" charset="0"/>
                <a:cs typeface="Helvetica Light" charset="0"/>
              </a:endParaRPr>
            </a:p>
          </p:txBody>
        </p:sp>
        <p:sp>
          <p:nvSpPr>
            <p:cNvPr id="15" name="Textfeld 14">
              <a:extLst>
                <a:ext uri="{FF2B5EF4-FFF2-40B4-BE49-F238E27FC236}">
                  <a16:creationId xmlns:a16="http://schemas.microsoft.com/office/drawing/2014/main" id="{EAF91887-396C-4F45-3492-63A0720385F4}"/>
                </a:ext>
              </a:extLst>
            </p:cNvPr>
            <p:cNvSpPr txBox="1"/>
            <p:nvPr/>
          </p:nvSpPr>
          <p:spPr>
            <a:xfrm>
              <a:off x="9371298" y="2884507"/>
              <a:ext cx="1430932" cy="560513"/>
            </a:xfrm>
            <a:prstGeom prst="rect">
              <a:avLst/>
            </a:prstGeom>
            <a:noFill/>
          </p:spPr>
          <p:txBody>
            <a:bodyPr wrap="square" rtlCol="0">
              <a:spAutoFit/>
            </a:bodyPr>
            <a:lstStyle/>
            <a:p>
              <a:pPr algn="ctr"/>
              <a:r>
                <a:rPr lang="de-DE" sz="1200" dirty="0">
                  <a:latin typeface="Akkurat-Light" panose="02000503030000020004" pitchFamily="2" charset="0"/>
                  <a:ea typeface="Helvetica Light" charset="0"/>
                  <a:cs typeface="Helvetica Light" charset="0"/>
                </a:rPr>
                <a:t>Expert </a:t>
              </a:r>
              <a:r>
                <a:rPr lang="de-DE" sz="1200" dirty="0" err="1">
                  <a:latin typeface="Akkurat-Light" panose="02000503030000020004" pitchFamily="2" charset="0"/>
                  <a:ea typeface="Helvetica Light" charset="0"/>
                  <a:cs typeface="Helvetica Light" charset="0"/>
                </a:rPr>
                <a:t>knowledge</a:t>
              </a:r>
              <a:endParaRPr lang="en-US" sz="1200" dirty="0">
                <a:latin typeface="Akkurat-Light" panose="02000503030000020004" pitchFamily="2" charset="0"/>
                <a:ea typeface="Helvetica Light" charset="0"/>
                <a:cs typeface="Helvetica Light" charset="0"/>
              </a:endParaRPr>
            </a:p>
          </p:txBody>
        </p:sp>
      </p:grpSp>
      <p:sp>
        <p:nvSpPr>
          <p:cNvPr id="16" name="Textplatzhalter 4">
            <a:extLst>
              <a:ext uri="{FF2B5EF4-FFF2-40B4-BE49-F238E27FC236}">
                <a16:creationId xmlns:a16="http://schemas.microsoft.com/office/drawing/2014/main" id="{8232BA88-F367-44F4-C385-492D3662D566}"/>
              </a:ext>
            </a:extLst>
          </p:cNvPr>
          <p:cNvSpPr txBox="1">
            <a:spLocks/>
          </p:cNvSpPr>
          <p:nvPr/>
        </p:nvSpPr>
        <p:spPr>
          <a:xfrm>
            <a:off x="6096001" y="1495428"/>
            <a:ext cx="5256212" cy="4681536"/>
          </a:xfrm>
          <a:prstGeom prst="rect">
            <a:avLst/>
          </a:prstGeom>
        </p:spPr>
        <p:txBody>
          <a:bodyPr vert="horz" lIns="108000" tIns="108000" rIns="108000" bIns="108000" rtlCol="0">
            <a:normAutofit/>
          </a:bodyPr>
          <a:lstStyle>
            <a:lvl1pPr marL="228594" indent="-228594" algn="l" defTabSz="914377" rtl="0" eaLnBrk="1" latinLnBrk="0" hangingPunct="1">
              <a:lnSpc>
                <a:spcPct val="90000"/>
              </a:lnSpc>
              <a:spcBef>
                <a:spcPts val="1000"/>
              </a:spcBef>
              <a:buFont typeface="Arial"/>
              <a:buChar char="•"/>
              <a:defRPr sz="2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1pPr>
            <a:lvl2pPr marL="685783" indent="-228594" algn="l" defTabSz="914377" rtl="0" eaLnBrk="1" latinLnBrk="0" hangingPunct="1">
              <a:lnSpc>
                <a:spcPct val="90000"/>
              </a:lnSpc>
              <a:spcBef>
                <a:spcPts val="500"/>
              </a:spcBef>
              <a:buFont typeface="Arial"/>
              <a:buChar char="•"/>
              <a:defRPr sz="24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2pPr>
            <a:lvl3pPr marL="1142971" indent="-228594" algn="l" defTabSz="914377" rtl="0" eaLnBrk="1" latinLnBrk="0" hangingPunct="1">
              <a:lnSpc>
                <a:spcPct val="90000"/>
              </a:lnSpc>
              <a:spcBef>
                <a:spcPts val="500"/>
              </a:spcBef>
              <a:buFont typeface="Arial"/>
              <a:buChar char="•"/>
              <a:defRPr sz="20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3pPr>
            <a:lvl4pPr marL="1600160"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4pPr>
            <a:lvl5pPr marL="2057349"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de-DE" sz="2600" b="1" dirty="0"/>
              <a:t>Approach</a:t>
            </a:r>
          </a:p>
          <a:p>
            <a:r>
              <a:rPr lang="de-DE" sz="2600" dirty="0"/>
              <a:t>Use </a:t>
            </a:r>
            <a:r>
              <a:rPr lang="en-US" sz="2600" dirty="0"/>
              <a:t>synergies</a:t>
            </a:r>
            <a:r>
              <a:rPr lang="de-DE" sz="2600" dirty="0"/>
              <a:t> </a:t>
            </a:r>
            <a:r>
              <a:rPr lang="en-US" sz="2600" dirty="0"/>
              <a:t>between</a:t>
            </a:r>
          </a:p>
          <a:p>
            <a:pPr lvl="1"/>
            <a:r>
              <a:rPr lang="en-US" sz="2200" dirty="0"/>
              <a:t>Expert knowledge</a:t>
            </a:r>
          </a:p>
          <a:p>
            <a:pPr lvl="1"/>
            <a:r>
              <a:rPr lang="en-US" sz="2200" dirty="0"/>
              <a:t>Model-based control</a:t>
            </a:r>
          </a:p>
          <a:p>
            <a:pPr lvl="1"/>
            <a:r>
              <a:rPr lang="de-DE" sz="2200" dirty="0"/>
              <a:t>Reinforcement </a:t>
            </a:r>
            <a:r>
              <a:rPr lang="en-US" sz="2200" dirty="0"/>
              <a:t>learning</a:t>
            </a:r>
            <a:r>
              <a:rPr lang="de-DE" sz="2200" dirty="0"/>
              <a:t> (RL)</a:t>
            </a:r>
          </a:p>
        </p:txBody>
      </p:sp>
    </p:spTree>
    <p:extLst>
      <p:ext uri="{BB962C8B-B14F-4D97-AF65-F5344CB8AC3E}">
        <p14:creationId xmlns:p14="http://schemas.microsoft.com/office/powerpoint/2010/main" val="8076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E4DA0C-964D-64B7-7BBB-B7071E6107A3}"/>
              </a:ext>
            </a:extLst>
          </p:cNvPr>
          <p:cNvSpPr>
            <a:spLocks noGrp="1"/>
          </p:cNvSpPr>
          <p:nvPr>
            <p:ph type="title"/>
          </p:nvPr>
        </p:nvSpPr>
        <p:spPr/>
        <p:txBody>
          <a:bodyPr/>
          <a:lstStyle/>
          <a:p>
            <a:r>
              <a:rPr lang="de-DE" dirty="0"/>
              <a:t>Training </a:t>
            </a:r>
            <a:r>
              <a:rPr lang="de-DE" dirty="0" err="1"/>
              <a:t>of</a:t>
            </a:r>
            <a:r>
              <a:rPr lang="de-DE" dirty="0"/>
              <a:t> </a:t>
            </a:r>
            <a:r>
              <a:rPr lang="de-DE" dirty="0" err="1"/>
              <a:t>parameters</a:t>
            </a:r>
            <a:endParaRPr lang="en-US" dirty="0"/>
          </a:p>
        </p:txBody>
      </p:sp>
      <p:sp>
        <p:nvSpPr>
          <p:cNvPr id="3" name="Fußzeilenplatzhalter 2">
            <a:extLst>
              <a:ext uri="{FF2B5EF4-FFF2-40B4-BE49-F238E27FC236}">
                <a16:creationId xmlns:a16="http://schemas.microsoft.com/office/drawing/2014/main" id="{16992678-4F5D-54DE-CB69-1BA542776AEA}"/>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253684B1-D115-4BE3-AAAA-B101F5E4A8EA}"/>
              </a:ext>
            </a:extLst>
          </p:cNvPr>
          <p:cNvSpPr>
            <a:spLocks noGrp="1"/>
          </p:cNvSpPr>
          <p:nvPr>
            <p:ph type="sldNum" sz="quarter" idx="12"/>
          </p:nvPr>
        </p:nvSpPr>
        <p:spPr/>
        <p:txBody>
          <a:bodyPr/>
          <a:lstStyle/>
          <a:p>
            <a:fld id="{C670C496-A904-1340-8EB4-099EE873EDF4}" type="slidenum">
              <a:rPr lang="en-US" smtClean="0"/>
              <a:pPr/>
              <a:t>20</a:t>
            </a:fld>
            <a:endParaRPr lang="en-US">
              <a:latin typeface="Akkurat-Light" panose="02000503030000020004" pitchFamily="2" charset="77"/>
            </a:endParaRPr>
          </a:p>
        </p:txBody>
      </p:sp>
      <p:pic>
        <p:nvPicPr>
          <p:cNvPr id="8" name="Bildplatzhalter 7">
            <a:extLst>
              <a:ext uri="{FF2B5EF4-FFF2-40B4-BE49-F238E27FC236}">
                <a16:creationId xmlns:a16="http://schemas.microsoft.com/office/drawing/2014/main" id="{4BF2C4DD-E199-97FF-A999-A7A3A63D4D87}"/>
              </a:ext>
            </a:extLst>
          </p:cNvPr>
          <p:cNvPicPr>
            <a:picLocks noGrp="1" noChangeAspect="1"/>
          </p:cNvPicPr>
          <p:nvPr>
            <p:ph type="pic" sz="quarter" idx="13"/>
          </p:nvPr>
        </p:nvPicPr>
        <p:blipFill rotWithShape="1">
          <a:blip r:embed="rId2" r:link="rId3"/>
          <a:srcRect l="-626" t="-326" r="32582" b="326"/>
          <a:stretch>
            <a:fillRect/>
          </a:stretch>
        </p:blipFill>
        <p:spPr>
          <a:xfrm>
            <a:off x="851819" y="1484313"/>
            <a:ext cx="5974498" cy="4681537"/>
          </a:xfrm>
        </p:spPr>
      </p:pic>
      <mc:AlternateContent xmlns:mc="http://schemas.openxmlformats.org/markup-compatibility/2006" xmlns:a14="http://schemas.microsoft.com/office/drawing/2010/main">
        <mc:Choice Requires="a14">
          <p:sp>
            <p:nvSpPr>
              <p:cNvPr id="6" name="Textplatzhalter 5">
                <a:extLst>
                  <a:ext uri="{FF2B5EF4-FFF2-40B4-BE49-F238E27FC236}">
                    <a16:creationId xmlns:a16="http://schemas.microsoft.com/office/drawing/2014/main" id="{21813CC1-C681-8529-1FE3-D776C42E939B}"/>
                  </a:ext>
                </a:extLst>
              </p:cNvPr>
              <p:cNvSpPr>
                <a:spLocks noGrp="1"/>
              </p:cNvSpPr>
              <p:nvPr>
                <p:ph type="body" sz="quarter" idx="15"/>
              </p:nvPr>
            </p:nvSpPr>
            <p:spPr>
              <a:xfrm>
                <a:off x="6826316" y="1484312"/>
                <a:ext cx="4806883" cy="4665767"/>
              </a:xfrm>
            </p:spPr>
            <p:txBody>
              <a:bodyPr/>
              <a:lstStyle/>
              <a:p>
                <a:r>
                  <a:rPr lang="de-DE" dirty="0"/>
                  <a:t>Slow </a:t>
                </a:r>
                <a:r>
                  <a:rPr lang="de-DE" dirty="0" err="1"/>
                  <a:t>training</a:t>
                </a:r>
                <a:r>
                  <a:rPr lang="de-DE" dirty="0"/>
                  <a:t> </a:t>
                </a:r>
                <a:r>
                  <a:rPr lang="de-DE" dirty="0" err="1"/>
                  <a:t>progess</a:t>
                </a:r>
                <a:endParaRPr lang="de-DE" dirty="0"/>
              </a:p>
              <a:p>
                <a:endParaRPr lang="de-DE" dirty="0"/>
              </a:p>
              <a:p>
                <a:r>
                  <a:rPr lang="de-DE" dirty="0" err="1"/>
                  <a:t>Difficult</a:t>
                </a:r>
                <a:r>
                  <a:rPr lang="de-DE" dirty="0"/>
                  <a:t> due </a:t>
                </a:r>
                <a:r>
                  <a:rPr lang="de-DE" dirty="0" err="1"/>
                  <a:t>to</a:t>
                </a:r>
                <a:r>
                  <a:rPr lang="de-DE" dirty="0"/>
                  <a:t> </a:t>
                </a:r>
                <a:r>
                  <a:rPr lang="de-DE" dirty="0" err="1"/>
                  <a:t>instablities</a:t>
                </a:r>
                <a:r>
                  <a:rPr lang="de-DE" dirty="0"/>
                  <a:t> </a:t>
                </a:r>
                <a:r>
                  <a:rPr lang="de-DE" dirty="0" err="1"/>
                  <a:t>with</a:t>
                </a:r>
                <a:r>
                  <a:rPr lang="de-DE" dirty="0"/>
                  <a:t> large </a:t>
                </a:r>
                <a:r>
                  <a:rPr lang="de-DE" dirty="0" err="1"/>
                  <a:t>step</a:t>
                </a:r>
                <a:r>
                  <a:rPr lang="de-DE" dirty="0"/>
                  <a:t> </a:t>
                </a:r>
                <a:r>
                  <a:rPr lang="de-DE" dirty="0" err="1"/>
                  <a:t>sizes</a:t>
                </a:r>
                <a:r>
                  <a:rPr lang="de-DE" dirty="0"/>
                  <a:t> (</a:t>
                </a:r>
                <a:r>
                  <a:rPr lang="de-DE" dirty="0" err="1"/>
                  <a:t>here</a:t>
                </a:r>
                <a:r>
                  <a:rPr lang="de-DE" dirty="0"/>
                  <a: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−4</m:t>
                        </m:r>
                      </m:sup>
                    </m:sSup>
                  </m:oMath>
                </a14:m>
                <a:r>
                  <a:rPr lang="en-US" dirty="0"/>
                  <a:t>)</a:t>
                </a:r>
              </a:p>
            </p:txBody>
          </p:sp>
        </mc:Choice>
        <mc:Fallback xmlns="">
          <p:sp>
            <p:nvSpPr>
              <p:cNvPr id="6" name="Textplatzhalter 5">
                <a:extLst>
                  <a:ext uri="{FF2B5EF4-FFF2-40B4-BE49-F238E27FC236}">
                    <a16:creationId xmlns:a16="http://schemas.microsoft.com/office/drawing/2014/main" id="{21813CC1-C681-8529-1FE3-D776C42E939B}"/>
                  </a:ext>
                </a:extLst>
              </p:cNvPr>
              <p:cNvSpPr>
                <a:spLocks noGrp="1" noRot="1" noChangeAspect="1" noMove="1" noResize="1" noEditPoints="1" noAdjustHandles="1" noChangeArrowheads="1" noChangeShapeType="1" noTextEdit="1"/>
              </p:cNvSpPr>
              <p:nvPr>
                <p:ph type="body" sz="quarter" idx="15"/>
              </p:nvPr>
            </p:nvSpPr>
            <p:spPr>
              <a:xfrm>
                <a:off x="6826316" y="1484312"/>
                <a:ext cx="4806883" cy="466576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237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5F1AB-F2CA-3561-BB28-546E8C427E75}"/>
              </a:ext>
            </a:extLst>
          </p:cNvPr>
          <p:cNvSpPr>
            <a:spLocks noGrp="1"/>
          </p:cNvSpPr>
          <p:nvPr>
            <p:ph type="title"/>
          </p:nvPr>
        </p:nvSpPr>
        <p:spPr/>
        <p:txBody>
          <a:bodyPr/>
          <a:lstStyle/>
          <a:p>
            <a:r>
              <a:rPr lang="de-DE" dirty="0" err="1"/>
              <a:t>Effect</a:t>
            </a:r>
            <a:r>
              <a:rPr lang="de-DE" dirty="0"/>
              <a:t> </a:t>
            </a:r>
            <a:r>
              <a:rPr lang="de-DE" dirty="0" err="1"/>
              <a:t>of</a:t>
            </a:r>
            <a:r>
              <a:rPr lang="de-DE" dirty="0"/>
              <a:t> </a:t>
            </a:r>
            <a:r>
              <a:rPr lang="de-DE" dirty="0" err="1"/>
              <a:t>training</a:t>
            </a:r>
            <a:r>
              <a:rPr lang="de-DE" dirty="0"/>
              <a:t> (0 </a:t>
            </a:r>
            <a:r>
              <a:rPr lang="de-DE" dirty="0" err="1"/>
              <a:t>epochs</a:t>
            </a:r>
            <a:r>
              <a:rPr lang="de-DE" dirty="0"/>
              <a:t>)</a:t>
            </a:r>
            <a:endParaRPr lang="en-US" dirty="0"/>
          </a:p>
        </p:txBody>
      </p:sp>
      <p:sp>
        <p:nvSpPr>
          <p:cNvPr id="3" name="Fußzeilenplatzhalter 2">
            <a:extLst>
              <a:ext uri="{FF2B5EF4-FFF2-40B4-BE49-F238E27FC236}">
                <a16:creationId xmlns:a16="http://schemas.microsoft.com/office/drawing/2014/main" id="{5946A448-5DF2-AF40-F7C0-D05E878F8AA4}"/>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51F2A06D-1573-0908-7FA6-4DCB42E3C41A}"/>
              </a:ext>
            </a:extLst>
          </p:cNvPr>
          <p:cNvSpPr>
            <a:spLocks noGrp="1"/>
          </p:cNvSpPr>
          <p:nvPr>
            <p:ph type="sldNum" sz="quarter" idx="12"/>
          </p:nvPr>
        </p:nvSpPr>
        <p:spPr/>
        <p:txBody>
          <a:bodyPr/>
          <a:lstStyle/>
          <a:p>
            <a:fld id="{C670C496-A904-1340-8EB4-099EE873EDF4}" type="slidenum">
              <a:rPr lang="en-US" smtClean="0"/>
              <a:pPr/>
              <a:t>21</a:t>
            </a:fld>
            <a:endParaRPr lang="en-US">
              <a:latin typeface="Akkurat-Light" panose="02000503030000020004" pitchFamily="2" charset="77"/>
            </a:endParaRPr>
          </a:p>
        </p:txBody>
      </p:sp>
      <p:pic>
        <p:nvPicPr>
          <p:cNvPr id="9" name="Bildplatzhalter 8">
            <a:extLst>
              <a:ext uri="{FF2B5EF4-FFF2-40B4-BE49-F238E27FC236}">
                <a16:creationId xmlns:a16="http://schemas.microsoft.com/office/drawing/2014/main" id="{850174DC-0719-F632-4FCB-1269B0E0B818}"/>
              </a:ext>
            </a:extLst>
          </p:cNvPr>
          <p:cNvPicPr>
            <a:picLocks noGrp="1" noChangeAspect="1"/>
          </p:cNvPicPr>
          <p:nvPr>
            <p:ph type="pic" sz="quarter" idx="13"/>
          </p:nvPr>
        </p:nvPicPr>
        <p:blipFill>
          <a:blip r:embed="rId2" r:link="rId3"/>
          <a:srcRect l="49" r="49"/>
          <a:stretch>
            <a:fillRect/>
          </a:stretch>
        </p:blipFill>
        <p:spPr>
          <a:xfrm>
            <a:off x="690477" y="1480578"/>
            <a:ext cx="10811047" cy="4328644"/>
          </a:xfrm>
        </p:spPr>
      </p:pic>
    </p:spTree>
    <p:extLst>
      <p:ext uri="{BB962C8B-B14F-4D97-AF65-F5344CB8AC3E}">
        <p14:creationId xmlns:p14="http://schemas.microsoft.com/office/powerpoint/2010/main" val="3007259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5F1AB-F2CA-3561-BB28-546E8C427E75}"/>
              </a:ext>
            </a:extLst>
          </p:cNvPr>
          <p:cNvSpPr>
            <a:spLocks noGrp="1"/>
          </p:cNvSpPr>
          <p:nvPr>
            <p:ph type="title"/>
          </p:nvPr>
        </p:nvSpPr>
        <p:spPr/>
        <p:txBody>
          <a:bodyPr/>
          <a:lstStyle/>
          <a:p>
            <a:r>
              <a:rPr lang="de-DE" dirty="0" err="1"/>
              <a:t>Effect</a:t>
            </a:r>
            <a:r>
              <a:rPr lang="de-DE" dirty="0"/>
              <a:t> </a:t>
            </a:r>
            <a:r>
              <a:rPr lang="de-DE" dirty="0" err="1"/>
              <a:t>of</a:t>
            </a:r>
            <a:r>
              <a:rPr lang="de-DE" dirty="0"/>
              <a:t> </a:t>
            </a:r>
            <a:r>
              <a:rPr lang="de-DE" dirty="0" err="1"/>
              <a:t>training</a:t>
            </a:r>
            <a:r>
              <a:rPr lang="de-DE" dirty="0"/>
              <a:t> (100 </a:t>
            </a:r>
            <a:r>
              <a:rPr lang="de-DE" dirty="0" err="1"/>
              <a:t>epochs</a:t>
            </a:r>
            <a:r>
              <a:rPr lang="de-DE" dirty="0"/>
              <a:t>)</a:t>
            </a:r>
            <a:endParaRPr lang="en-US" dirty="0"/>
          </a:p>
        </p:txBody>
      </p:sp>
      <p:sp>
        <p:nvSpPr>
          <p:cNvPr id="3" name="Fußzeilenplatzhalter 2">
            <a:extLst>
              <a:ext uri="{FF2B5EF4-FFF2-40B4-BE49-F238E27FC236}">
                <a16:creationId xmlns:a16="http://schemas.microsoft.com/office/drawing/2014/main" id="{5946A448-5DF2-AF40-F7C0-D05E878F8AA4}"/>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51F2A06D-1573-0908-7FA6-4DCB42E3C41A}"/>
              </a:ext>
            </a:extLst>
          </p:cNvPr>
          <p:cNvSpPr>
            <a:spLocks noGrp="1"/>
          </p:cNvSpPr>
          <p:nvPr>
            <p:ph type="sldNum" sz="quarter" idx="12"/>
          </p:nvPr>
        </p:nvSpPr>
        <p:spPr/>
        <p:txBody>
          <a:bodyPr/>
          <a:lstStyle/>
          <a:p>
            <a:fld id="{C670C496-A904-1340-8EB4-099EE873EDF4}" type="slidenum">
              <a:rPr lang="en-US" smtClean="0"/>
              <a:pPr/>
              <a:t>22</a:t>
            </a:fld>
            <a:endParaRPr lang="en-US">
              <a:latin typeface="Akkurat-Light" panose="02000503030000020004" pitchFamily="2" charset="77"/>
            </a:endParaRPr>
          </a:p>
        </p:txBody>
      </p:sp>
      <p:pic>
        <p:nvPicPr>
          <p:cNvPr id="9" name="Bildplatzhalter 8">
            <a:extLst>
              <a:ext uri="{FF2B5EF4-FFF2-40B4-BE49-F238E27FC236}">
                <a16:creationId xmlns:a16="http://schemas.microsoft.com/office/drawing/2014/main" id="{850174DC-0719-F632-4FCB-1269B0E0B818}"/>
              </a:ext>
            </a:extLst>
          </p:cNvPr>
          <p:cNvPicPr>
            <a:picLocks noGrp="1" noChangeAspect="1"/>
          </p:cNvPicPr>
          <p:nvPr>
            <p:ph type="pic" sz="quarter" idx="13"/>
          </p:nvPr>
        </p:nvPicPr>
        <p:blipFill>
          <a:blip r:embed="rId2" r:link="rId3"/>
          <a:srcRect l="49" r="49"/>
          <a:stretch>
            <a:fillRect/>
          </a:stretch>
        </p:blipFill>
        <p:spPr>
          <a:xfrm>
            <a:off x="690477" y="1480578"/>
            <a:ext cx="10811047" cy="4328644"/>
          </a:xfrm>
        </p:spPr>
      </p:pic>
    </p:spTree>
    <p:extLst>
      <p:ext uri="{BB962C8B-B14F-4D97-AF65-F5344CB8AC3E}">
        <p14:creationId xmlns:p14="http://schemas.microsoft.com/office/powerpoint/2010/main" val="1262277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5F1AB-F2CA-3561-BB28-546E8C427E75}"/>
              </a:ext>
            </a:extLst>
          </p:cNvPr>
          <p:cNvSpPr>
            <a:spLocks noGrp="1"/>
          </p:cNvSpPr>
          <p:nvPr>
            <p:ph type="title"/>
          </p:nvPr>
        </p:nvSpPr>
        <p:spPr/>
        <p:txBody>
          <a:bodyPr/>
          <a:lstStyle/>
          <a:p>
            <a:r>
              <a:rPr lang="de-DE" dirty="0" err="1"/>
              <a:t>Effect</a:t>
            </a:r>
            <a:r>
              <a:rPr lang="de-DE" dirty="0"/>
              <a:t> </a:t>
            </a:r>
            <a:r>
              <a:rPr lang="de-DE" dirty="0" err="1"/>
              <a:t>of</a:t>
            </a:r>
            <a:r>
              <a:rPr lang="de-DE" dirty="0"/>
              <a:t> </a:t>
            </a:r>
            <a:r>
              <a:rPr lang="de-DE" dirty="0" err="1"/>
              <a:t>further</a:t>
            </a:r>
            <a:r>
              <a:rPr lang="de-DE" dirty="0"/>
              <a:t> </a:t>
            </a:r>
            <a:r>
              <a:rPr lang="de-DE" dirty="0" err="1"/>
              <a:t>training</a:t>
            </a:r>
            <a:r>
              <a:rPr lang="de-DE" dirty="0"/>
              <a:t> (330 </a:t>
            </a:r>
            <a:r>
              <a:rPr lang="de-DE" dirty="0" err="1"/>
              <a:t>epochs</a:t>
            </a:r>
            <a:r>
              <a:rPr lang="de-DE" dirty="0"/>
              <a:t>)</a:t>
            </a:r>
            <a:endParaRPr lang="en-US" dirty="0"/>
          </a:p>
        </p:txBody>
      </p:sp>
      <p:sp>
        <p:nvSpPr>
          <p:cNvPr id="3" name="Fußzeilenplatzhalter 2">
            <a:extLst>
              <a:ext uri="{FF2B5EF4-FFF2-40B4-BE49-F238E27FC236}">
                <a16:creationId xmlns:a16="http://schemas.microsoft.com/office/drawing/2014/main" id="{5946A448-5DF2-AF40-F7C0-D05E878F8AA4}"/>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51F2A06D-1573-0908-7FA6-4DCB42E3C41A}"/>
              </a:ext>
            </a:extLst>
          </p:cNvPr>
          <p:cNvSpPr>
            <a:spLocks noGrp="1"/>
          </p:cNvSpPr>
          <p:nvPr>
            <p:ph type="sldNum" sz="quarter" idx="12"/>
          </p:nvPr>
        </p:nvSpPr>
        <p:spPr/>
        <p:txBody>
          <a:bodyPr/>
          <a:lstStyle/>
          <a:p>
            <a:fld id="{C670C496-A904-1340-8EB4-099EE873EDF4}" type="slidenum">
              <a:rPr lang="en-US" smtClean="0"/>
              <a:pPr/>
              <a:t>23</a:t>
            </a:fld>
            <a:endParaRPr lang="en-US">
              <a:latin typeface="Akkurat-Light" panose="02000503030000020004" pitchFamily="2" charset="77"/>
            </a:endParaRPr>
          </a:p>
        </p:txBody>
      </p:sp>
      <p:pic>
        <p:nvPicPr>
          <p:cNvPr id="9" name="Bildplatzhalter 8">
            <a:extLst>
              <a:ext uri="{FF2B5EF4-FFF2-40B4-BE49-F238E27FC236}">
                <a16:creationId xmlns:a16="http://schemas.microsoft.com/office/drawing/2014/main" id="{850174DC-0719-F632-4FCB-1269B0E0B818}"/>
              </a:ext>
            </a:extLst>
          </p:cNvPr>
          <p:cNvPicPr>
            <a:picLocks noGrp="1" noChangeAspect="1"/>
          </p:cNvPicPr>
          <p:nvPr>
            <p:ph type="pic" sz="quarter" idx="13"/>
          </p:nvPr>
        </p:nvPicPr>
        <p:blipFill rotWithShape="1">
          <a:blip r:embed="rId2" r:link="rId3"/>
          <a:srcRect l="56" t="-454" r="68" b="454"/>
          <a:stretch>
            <a:fillRect/>
          </a:stretch>
        </p:blipFill>
        <p:spPr>
          <a:xfrm>
            <a:off x="690477" y="1480578"/>
            <a:ext cx="10811047" cy="4328644"/>
          </a:xfrm>
        </p:spPr>
      </p:pic>
    </p:spTree>
    <p:extLst>
      <p:ext uri="{BB962C8B-B14F-4D97-AF65-F5344CB8AC3E}">
        <p14:creationId xmlns:p14="http://schemas.microsoft.com/office/powerpoint/2010/main" val="3591189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C9C713-340D-37CA-9BC9-C0511D60A4D5}"/>
              </a:ext>
            </a:extLst>
          </p:cNvPr>
          <p:cNvSpPr>
            <a:spLocks noGrp="1"/>
          </p:cNvSpPr>
          <p:nvPr>
            <p:ph type="title"/>
          </p:nvPr>
        </p:nvSpPr>
        <p:spPr/>
        <p:txBody>
          <a:bodyPr/>
          <a:lstStyle/>
          <a:p>
            <a:endParaRPr lang="en-US" dirty="0"/>
          </a:p>
        </p:txBody>
      </p:sp>
      <p:sp>
        <p:nvSpPr>
          <p:cNvPr id="3" name="Fußzeilenplatzhalter 2">
            <a:extLst>
              <a:ext uri="{FF2B5EF4-FFF2-40B4-BE49-F238E27FC236}">
                <a16:creationId xmlns:a16="http://schemas.microsoft.com/office/drawing/2014/main" id="{82AD1768-4166-B0BB-F862-9DCC40A53F87}"/>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E2C16E9E-7C82-D073-72F0-350D75A26733}"/>
              </a:ext>
            </a:extLst>
          </p:cNvPr>
          <p:cNvSpPr>
            <a:spLocks noGrp="1"/>
          </p:cNvSpPr>
          <p:nvPr>
            <p:ph type="sldNum" sz="quarter" idx="12"/>
          </p:nvPr>
        </p:nvSpPr>
        <p:spPr/>
        <p:txBody>
          <a:bodyPr/>
          <a:lstStyle/>
          <a:p>
            <a:fld id="{C670C496-A904-1340-8EB4-099EE873EDF4}" type="slidenum">
              <a:rPr lang="en-US" smtClean="0"/>
              <a:pPr/>
              <a:t>24</a:t>
            </a:fld>
            <a:endParaRPr lang="en-US">
              <a:latin typeface="Akkurat-Light" panose="02000503030000020004" pitchFamily="2" charset="77"/>
            </a:endParaRPr>
          </a:p>
        </p:txBody>
      </p:sp>
      <p:sp>
        <p:nvSpPr>
          <p:cNvPr id="6" name="Textplatzhalter 5">
            <a:extLst>
              <a:ext uri="{FF2B5EF4-FFF2-40B4-BE49-F238E27FC236}">
                <a16:creationId xmlns:a16="http://schemas.microsoft.com/office/drawing/2014/main" id="{6F3CEAF2-7835-BFAE-135C-113DF67BDF47}"/>
              </a:ext>
            </a:extLst>
          </p:cNvPr>
          <p:cNvSpPr>
            <a:spLocks noGrp="1"/>
          </p:cNvSpPr>
          <p:nvPr>
            <p:ph type="body" sz="quarter" idx="15"/>
          </p:nvPr>
        </p:nvSpPr>
        <p:spPr/>
        <p:txBody>
          <a:bodyPr/>
          <a:lstStyle/>
          <a:p>
            <a:endParaRPr lang="en-US"/>
          </a:p>
        </p:txBody>
      </p:sp>
      <mc:AlternateContent xmlns:mc="http://schemas.openxmlformats.org/markup-compatibility/2006" xmlns:a14="http://schemas.microsoft.com/office/drawing/2010/main">
        <mc:Choice Requires="a14">
          <p:sp>
            <p:nvSpPr>
              <p:cNvPr id="7" name="Inhaltsplatzhalter 2">
                <a:extLst>
                  <a:ext uri="{FF2B5EF4-FFF2-40B4-BE49-F238E27FC236}">
                    <a16:creationId xmlns:a16="http://schemas.microsoft.com/office/drawing/2014/main" id="{B0C374E3-7961-5C27-750E-CC947C9EF9F2}"/>
                  </a:ext>
                </a:extLst>
              </p:cNvPr>
              <p:cNvSpPr txBox="1">
                <a:spLocks/>
              </p:cNvSpPr>
              <p:nvPr/>
            </p:nvSpPr>
            <p:spPr bwMode="auto">
              <a:xfrm>
                <a:off x="852261" y="1484312"/>
                <a:ext cx="6660845" cy="4067175"/>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1pPr>
                <a:lvl2pPr marL="685783" indent="-228594" algn="l" defTabSz="914377" rtl="0" eaLnBrk="1" latinLnBrk="0" hangingPunct="1">
                  <a:lnSpc>
                    <a:spcPct val="90000"/>
                  </a:lnSpc>
                  <a:spcBef>
                    <a:spcPts val="500"/>
                  </a:spcBef>
                  <a:buFont typeface="Arial"/>
                  <a:buChar char="•"/>
                  <a:defRPr sz="24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2pPr>
                <a:lvl3pPr marL="1142971" indent="-228594" algn="l" defTabSz="914377" rtl="0" eaLnBrk="1" latinLnBrk="0" hangingPunct="1">
                  <a:lnSpc>
                    <a:spcPct val="90000"/>
                  </a:lnSpc>
                  <a:spcBef>
                    <a:spcPts val="500"/>
                  </a:spcBef>
                  <a:buFont typeface="Arial"/>
                  <a:buChar char="•"/>
                  <a:defRPr sz="20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3pPr>
                <a:lvl4pPr marL="1600160"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4pPr>
                <a:lvl5pPr marL="2057349" indent="-228594" algn="l" defTabSz="914377" rtl="0" eaLnBrk="1" latinLnBrk="0" hangingPunct="1">
                  <a:lnSpc>
                    <a:spcPct val="90000"/>
                  </a:lnSpc>
                  <a:spcBef>
                    <a:spcPts val="500"/>
                  </a:spcBef>
                  <a:buFont typeface="Arial"/>
                  <a:buChar char="•"/>
                  <a:defRPr sz="1800" b="0" i="0" kern="1200">
                    <a:solidFill>
                      <a:schemeClr val="tx1"/>
                    </a:solidFill>
                    <a:latin typeface="Akkurat-Light" panose="02000503030000020004" pitchFamily="2" charset="77"/>
                    <a:ea typeface="Akkurat-Light" panose="02000503030000020004" pitchFamily="2" charset="77"/>
                    <a:cs typeface="Akkurat-Light" panose="02000503030000020004" pitchFamily="2" charset="77"/>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defRPr/>
                </a:pPr>
                <a:r>
                  <a:rPr lang="de-DE" sz="2400" b="1" dirty="0"/>
                  <a:t>Exemplary recipe </a:t>
                </a:r>
                <a:r>
                  <a:rPr lang="de-DE" sz="2400" b="1" dirty="0" err="1"/>
                  <a:t>for</a:t>
                </a:r>
                <a:r>
                  <a:rPr lang="de-DE" sz="2400" b="1" dirty="0"/>
                  <a:t> </a:t>
                </a:r>
                <a:r>
                  <a:rPr lang="de-DE" sz="2400" b="1" dirty="0" err="1"/>
                  <a:t>batch</a:t>
                </a:r>
                <a:r>
                  <a:rPr lang="de-DE" sz="2400" b="1" dirty="0"/>
                  <a:t> </a:t>
                </a:r>
                <a:r>
                  <a:rPr lang="de-DE" sz="2400" b="1" dirty="0" err="1"/>
                  <a:t>distillation</a:t>
                </a:r>
                <a:endParaRPr lang="de-DE" sz="2400" b="1" dirty="0"/>
              </a:p>
              <a:p>
                <a:pPr marL="0" indent="0">
                  <a:lnSpc>
                    <a:spcPct val="100000"/>
                  </a:lnSpc>
                  <a:buNone/>
                  <a:defRPr/>
                </a:pPr>
                <a:r>
                  <a:rPr lang="de-DE" sz="1200" b="1" dirty="0">
                    <a:latin typeface="Cambria"/>
                    <a:ea typeface="Cambria"/>
                  </a:rPr>
                  <a:t>Step	Description</a:t>
                </a:r>
                <a:endParaRPr lang="de-DE" dirty="0"/>
              </a:p>
              <a:p>
                <a:pPr marL="0" indent="0">
                  <a:lnSpc>
                    <a:spcPct val="100000"/>
                  </a:lnSpc>
                  <a:buNone/>
                  <a:defRPr/>
                </a:pPr>
                <a:r>
                  <a:rPr lang="de-DE" sz="1200" dirty="0">
                    <a:latin typeface="Cambria"/>
                    <a:ea typeface="Cambria"/>
                  </a:rPr>
                  <a:t>1	</a:t>
                </a:r>
                <a:r>
                  <a:rPr lang="de-DE" sz="1200" dirty="0" err="1">
                    <a:latin typeface="Cambria"/>
                    <a:ea typeface="Cambria"/>
                  </a:rPr>
                  <a:t>Wait</a:t>
                </a:r>
                <a:r>
                  <a:rPr lang="de-DE" sz="1200" dirty="0">
                    <a:latin typeface="Cambria"/>
                    <a:ea typeface="Cambria"/>
                  </a:rPr>
                  <a:t> </a:t>
                </a:r>
                <a:r>
                  <a:rPr lang="de-DE" sz="1200" dirty="0" err="1">
                    <a:latin typeface="Cambria"/>
                    <a:ea typeface="Cambria"/>
                  </a:rPr>
                  <a:t>for</a:t>
                </a:r>
                <a:r>
                  <a:rPr lang="de-DE" sz="1200" dirty="0">
                    <a:latin typeface="Cambria"/>
                    <a:ea typeface="Cambria"/>
                  </a:rPr>
                  <a:t> time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rPr>
                          <m:t>1</m:t>
                        </m:r>
                      </m:sub>
                    </m:sSub>
                  </m:oMath>
                </a14:m>
                <a:r>
                  <a:rPr lang="de-DE" sz="1200" dirty="0" err="1">
                    <a:latin typeface="Cambria"/>
                    <a:ea typeface="Cambria"/>
                  </a:rPr>
                  <a:t>with</a:t>
                </a:r>
                <a:r>
                  <a:rPr lang="de-DE" sz="1200" dirty="0">
                    <a:latin typeface="Cambria"/>
                    <a:ea typeface="Cambria"/>
                  </a:rPr>
                  <a:t> </a:t>
                </a:r>
                <a:r>
                  <a:rPr lang="de-DE" sz="1200" dirty="0" err="1">
                    <a:latin typeface="Cambria"/>
                    <a:ea typeface="Cambria"/>
                  </a:rPr>
                  <a:t>system</a:t>
                </a:r>
                <a:r>
                  <a:rPr lang="de-DE" sz="1200" dirty="0">
                    <a:latin typeface="Cambria"/>
                    <a:ea typeface="Cambria"/>
                  </a:rPr>
                  <a:t> </a:t>
                </a:r>
                <a:r>
                  <a:rPr lang="de-DE" sz="1200" dirty="0" err="1">
                    <a:latin typeface="Cambria"/>
                    <a:ea typeface="Cambria"/>
                  </a:rPr>
                  <a:t>cold</a:t>
                </a:r>
                <a:r>
                  <a:rPr lang="de-DE" sz="1200" dirty="0">
                    <a:latin typeface="Cambria"/>
                    <a:ea typeface="Cambria"/>
                  </a:rPr>
                  <a:t> and </a:t>
                </a:r>
                <a:r>
                  <a:rPr lang="de-DE" sz="1200" dirty="0" err="1">
                    <a:latin typeface="Cambria"/>
                    <a:ea typeface="Cambria"/>
                  </a:rPr>
                  <a:t>empty</a:t>
                </a:r>
                <a:r>
                  <a:rPr lang="de-DE" sz="1200" dirty="0">
                    <a:latin typeface="Cambria"/>
                    <a:ea typeface="Cambria"/>
                  </a:rPr>
                  <a:t/>
                </a:r>
                <a:br>
                  <a:rPr lang="de-DE" sz="1200" dirty="0">
                    <a:latin typeface="Cambria"/>
                    <a:ea typeface="Cambria"/>
                  </a:rPr>
                </a:br>
                <a:r>
                  <a:rPr lang="de-DE" sz="1200" dirty="0">
                    <a:latin typeface="Cambria"/>
                    <a:ea typeface="Cambria"/>
                  </a:rPr>
                  <a:t>2	Start </a:t>
                </a:r>
                <a:r>
                  <a:rPr lang="de-DE" sz="1200" dirty="0" err="1">
                    <a:latin typeface="Cambria"/>
                    <a:ea typeface="Cambria"/>
                  </a:rPr>
                  <a:t>filling</a:t>
                </a:r>
                <a:r>
                  <a:rPr lang="de-DE" sz="1200" dirty="0">
                    <a:latin typeface="Cambria"/>
                    <a:ea typeface="Cambria"/>
                  </a:rPr>
                  <a:t> </a:t>
                </a:r>
                <a:r>
                  <a:rPr lang="de-DE" sz="1200" dirty="0" err="1">
                    <a:latin typeface="Cambria"/>
                    <a:ea typeface="Cambria"/>
                  </a:rPr>
                  <a:t>sump</a:t>
                </a:r>
                <a:r>
                  <a:rPr lang="de-DE" sz="1200" dirty="0">
                    <a:latin typeface="Cambria"/>
                    <a:ea typeface="Cambria"/>
                  </a:rPr>
                  <a:t> </a:t>
                </a:r>
                <a:r>
                  <a:rPr lang="de-DE" sz="1200" dirty="0" err="1">
                    <a:latin typeface="Cambria"/>
                    <a:ea typeface="Cambria"/>
                  </a:rPr>
                  <a:t>with</a:t>
                </a:r>
                <a:r>
                  <a:rPr lang="de-DE" sz="1200" dirty="0">
                    <a:latin typeface="Cambria"/>
                    <a:ea typeface="Cambria"/>
                  </a:rPr>
                  <a:t> </a:t>
                </a:r>
                <a14:m>
                  <m:oMath xmlns:m="http://schemas.openxmlformats.org/officeDocument/2006/math">
                    <m:sSup>
                      <m:sSupPr>
                        <m:ctrlPr>
                          <a:rPr lang="ar-AE" sz="1200" i="1">
                            <a:latin typeface="Cambria Math" panose="02040503050406030204" pitchFamily="18" charset="0"/>
                            <a:ea typeface="Cambria Math"/>
                            <a:cs typeface="Cambria Math"/>
                          </a:rPr>
                        </m:ctrlPr>
                      </m:sSupPr>
                      <m:e>
                        <m:r>
                          <a:rPr lang="ar-AE" sz="1200" i="1">
                            <a:latin typeface="Cambria Math"/>
                          </a:rPr>
                          <m:t>𝑛</m:t>
                        </m:r>
                      </m:e>
                      <m:sup>
                        <m:r>
                          <a:rPr lang="ar-AE" sz="1200" i="1">
                            <a:latin typeface="Cambria Math"/>
                          </a:rPr>
                          <m:t>𝑝𝑢𝑚𝑝</m:t>
                        </m:r>
                      </m:sup>
                    </m:sSup>
                  </m:oMath>
                </a14:m>
                <a:r>
                  <a:rPr lang="ar-AE" sz="1200" dirty="0">
                    <a:latin typeface="Cambria"/>
                    <a:ea typeface="Cambria"/>
                  </a:rPr>
                  <a:t> </a:t>
                </a:r>
                <a:r>
                  <a:rPr lang="de-DE" sz="1200" dirty="0" err="1">
                    <a:latin typeface="Cambria"/>
                    <a:ea typeface="Cambria"/>
                  </a:rPr>
                  <a:t>set</a:t>
                </a:r>
                <a:r>
                  <a:rPr lang="de-DE" sz="1200" dirty="0">
                    <a:latin typeface="Cambria"/>
                    <a:ea typeface="Cambria"/>
                  </a:rPr>
                  <a:t> </a:t>
                </a:r>
                <a:r>
                  <a:rPr lang="de-DE" sz="1200" dirty="0" err="1">
                    <a:latin typeface="Cambria"/>
                    <a:ea typeface="Cambria"/>
                  </a:rPr>
                  <a:t>to</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2</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3	</a:t>
                </a:r>
                <a:r>
                  <a:rPr lang="de-DE" sz="1200" dirty="0">
                    <a:solidFill>
                      <a:schemeClr val="dk1"/>
                    </a:solidFill>
                    <a:latin typeface="Cambria"/>
                    <a:ea typeface="Cambria"/>
                  </a:rPr>
                  <a:t>wait until sump level reaches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3</m:t>
                        </m:r>
                      </m:sub>
                    </m:sSub>
                  </m:oMath>
                </a14:m>
                <a:r>
                  <a:rPr lang="de-DE" sz="1200" dirty="0">
                    <a:latin typeface="Cambria"/>
                    <a:ea typeface="Cambria Math"/>
                  </a:rPr>
                  <a:t/>
                </a:r>
                <a:br>
                  <a:rPr lang="de-DE" sz="1200" dirty="0">
                    <a:latin typeface="Cambria"/>
                    <a:ea typeface="Cambria Math"/>
                  </a:rPr>
                </a:br>
                <a:r>
                  <a:rPr lang="de-DE" sz="1200" dirty="0">
                    <a:solidFill>
                      <a:schemeClr val="dk1"/>
                    </a:solidFill>
                    <a:latin typeface="Cambria"/>
                    <a:ea typeface="Cambria"/>
                  </a:rPr>
                  <a:t>4	</a:t>
                </a:r>
                <a:r>
                  <a:rPr lang="de-DE" sz="1200" dirty="0" err="1">
                    <a:solidFill>
                      <a:schemeClr val="dk1"/>
                    </a:solidFill>
                    <a:latin typeface="Cambria"/>
                    <a:ea typeface="Cambria"/>
                  </a:rPr>
                  <a:t>set</a:t>
                </a:r>
                <a:r>
                  <a:rPr lang="de-DE" sz="1200" dirty="0">
                    <a:solidFill>
                      <a:schemeClr val="dk1"/>
                    </a:solidFill>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𝑛</m:t>
                        </m:r>
                      </m:e>
                      <m:sub>
                        <m:r>
                          <a:rPr lang="ar-AE" sz="1200" i="1">
                            <a:latin typeface="Cambria Math"/>
                            <a:ea typeface="Cambria Math"/>
                          </a:rPr>
                          <m:t>𝑝𝑢𝑚𝑝</m:t>
                        </m:r>
                      </m:sub>
                    </m:sSub>
                  </m:oMath>
                </a14:m>
                <a:r>
                  <a:rPr lang="ar-AE" sz="1200" dirty="0">
                    <a:solidFill>
                      <a:schemeClr val="dk1"/>
                    </a:solidFill>
                    <a:latin typeface="Cambria"/>
                    <a:ea typeface="Cambria"/>
                  </a:rPr>
                  <a:t> </a:t>
                </a:r>
                <a:r>
                  <a:rPr lang="de-DE" sz="1200" dirty="0">
                    <a:solidFill>
                      <a:schemeClr val="dk1"/>
                    </a:solidFill>
                    <a:latin typeface="Cambria"/>
                    <a:ea typeface="Cambria"/>
                  </a:rPr>
                  <a:t>to </a:t>
                </a:r>
                <a14:m>
                  <m:oMath xmlns:m="http://schemas.openxmlformats.org/officeDocument/2006/math">
                    <m:r>
                      <a:rPr lang="de-DE" sz="1200" i="1">
                        <a:latin typeface="Cambria Math"/>
                        <a:ea typeface="Cambria Math"/>
                      </a:rPr>
                      <m:t>0</m:t>
                    </m:r>
                    <m:r>
                      <a:rPr lang="de-DE" sz="1200" i="1">
                        <a:latin typeface="Cambria Math"/>
                        <a:ea typeface="Cambria Math"/>
                      </a:rPr>
                      <m:t> </m:t>
                    </m:r>
                  </m:oMath>
                </a14:m>
                <a:r>
                  <a:rPr lang="de-DE" sz="1200" dirty="0">
                    <a:solidFill>
                      <a:schemeClr val="dk1"/>
                    </a:solidFill>
                    <a:latin typeface="Cambria"/>
                    <a:ea typeface="Cambria"/>
                  </a:rPr>
                  <a:t>and close feed valve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𝑉</m:t>
                        </m:r>
                      </m:e>
                      <m:sub>
                        <m:r>
                          <a:rPr lang="ar-AE" sz="1200" i="1">
                            <a:latin typeface="Cambria Math"/>
                            <a:ea typeface="Cambria Math"/>
                          </a:rPr>
                          <m:t>12</m:t>
                        </m:r>
                      </m:sub>
                    </m:sSub>
                  </m:oMath>
                </a14:m>
                <a:r>
                  <a:rPr lang="de-DE" sz="1200" dirty="0">
                    <a:latin typeface="Cambria"/>
                    <a:ea typeface="Cambria Math"/>
                  </a:rPr>
                  <a:t/>
                </a:r>
                <a:br>
                  <a:rPr lang="de-DE" sz="1200" dirty="0">
                    <a:latin typeface="Cambria"/>
                    <a:ea typeface="Cambria Math"/>
                  </a:rPr>
                </a:br>
                <a:r>
                  <a:rPr lang="de-DE" sz="1200" dirty="0">
                    <a:solidFill>
                      <a:schemeClr val="dk1"/>
                    </a:solidFill>
                    <a:latin typeface="Cambria"/>
                    <a:ea typeface="Cambria"/>
                  </a:rPr>
                  <a:t>5	turn on pressure controller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𝑃𝐼𝐶</m:t>
                        </m:r>
                      </m:e>
                      <m:sub>
                        <m:r>
                          <a:rPr lang="ar-AE" sz="1200" i="1">
                            <a:latin typeface="Cambria Math"/>
                            <a:ea typeface="Cambria Math"/>
                          </a:rPr>
                          <m:t>02</m:t>
                        </m:r>
                      </m:sub>
                    </m:sSub>
                  </m:oMath>
                </a14:m>
                <a:r>
                  <a:rPr lang="ar-AE" sz="1200" dirty="0">
                    <a:solidFill>
                      <a:schemeClr val="dk1"/>
                    </a:solidFill>
                    <a:latin typeface="Cambria"/>
                    <a:ea typeface="Cambria"/>
                  </a:rPr>
                  <a:t> </a:t>
                </a:r>
                <a:r>
                  <a:rPr lang="de-DE" sz="1200" dirty="0">
                    <a:solidFill>
                      <a:schemeClr val="dk1"/>
                    </a:solidFill>
                    <a:latin typeface="Cambria"/>
                    <a:ea typeface="Cambria"/>
                  </a:rPr>
                  <a:t>with setpoint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8</m:t>
                        </m:r>
                      </m:sub>
                    </m:sSub>
                  </m:oMath>
                </a14:m>
                <a:r>
                  <a:rPr lang="ar-AE" sz="1200" dirty="0">
                    <a:solidFill>
                      <a:schemeClr val="dk1"/>
                    </a:solidFill>
                    <a:latin typeface="Cambria"/>
                    <a:ea typeface="Cambria"/>
                  </a:rPr>
                  <a:t>  </a:t>
                </a:r>
                <a:r>
                  <a:rPr lang="de-DE" sz="1200" dirty="0">
                    <a:latin typeface="Cambria"/>
                    <a:ea typeface="Cambria"/>
                  </a:rPr>
                  <a:t/>
                </a:r>
                <a:br>
                  <a:rPr lang="de-DE" sz="1200" dirty="0">
                    <a:latin typeface="Cambria"/>
                    <a:ea typeface="Cambria"/>
                  </a:rPr>
                </a:br>
                <a:r>
                  <a:rPr lang="ar-AE" sz="1200" dirty="0">
                    <a:latin typeface="Cambria"/>
                    <a:ea typeface="Cambria"/>
                  </a:rPr>
                  <a:t>6	</a:t>
                </a:r>
                <a:r>
                  <a:rPr lang="de-DE" sz="1200" dirty="0">
                    <a:solidFill>
                      <a:schemeClr val="dk1"/>
                    </a:solidFill>
                    <a:latin typeface="Cambria"/>
                    <a:ea typeface="Cambria"/>
                  </a:rPr>
                  <a:t>heat up reboiler ramping up </a:t>
                </a:r>
                <a14:m>
                  <m:oMath xmlns:m="http://schemas.openxmlformats.org/officeDocument/2006/math">
                    <m:sSup>
                      <m:sSupPr>
                        <m:ctrlPr>
                          <a:rPr lang="ar-AE" sz="1200" i="1">
                            <a:solidFill>
                              <a:schemeClr val="dk1"/>
                            </a:solidFill>
                            <a:latin typeface="Cambria Math" panose="02040503050406030204" pitchFamily="18" charset="0"/>
                            <a:ea typeface="Cambria"/>
                            <a:cs typeface="Cambria Math"/>
                          </a:rPr>
                        </m:ctrlPr>
                      </m:sSupPr>
                      <m:e>
                        <m:r>
                          <a:rPr lang="ar-AE" sz="1200" i="1">
                            <a:solidFill>
                              <a:schemeClr val="dk1"/>
                            </a:solidFill>
                            <a:latin typeface="Cambria Math"/>
                            <a:ea typeface="Cambria"/>
                          </a:rPr>
                          <m:t>𝑄</m:t>
                        </m:r>
                      </m:e>
                      <m:sup>
                        <m:sSub>
                          <m:sSubPr>
                            <m:ctrlPr>
                              <a:rPr lang="ar-AE" sz="1200" i="1">
                                <a:solidFill>
                                  <a:schemeClr val="dk1"/>
                                </a:solidFill>
                                <a:latin typeface="Cambria Math" panose="02040503050406030204" pitchFamily="18" charset="0"/>
                                <a:ea typeface="Cambria"/>
                                <a:cs typeface="Cambria Math"/>
                              </a:rPr>
                            </m:ctrlPr>
                          </m:sSubPr>
                          <m:e>
                            <m:r>
                              <a:rPr lang="ar-AE" sz="1200" i="1">
                                <a:solidFill>
                                  <a:schemeClr val="dk1"/>
                                </a:solidFill>
                                <a:latin typeface="Cambria Math"/>
                                <a:ea typeface="Cambria"/>
                              </a:rPr>
                              <m:t>𝐻𝐸</m:t>
                            </m:r>
                          </m:e>
                          <m:sub>
                            <m:r>
                              <a:rPr lang="ar-AE" sz="1200" i="1">
                                <a:solidFill>
                                  <a:schemeClr val="dk1"/>
                                </a:solidFill>
                                <a:latin typeface="Cambria Math"/>
                                <a:ea typeface="Cambria"/>
                              </a:rPr>
                              <m:t>1</m:t>
                            </m:r>
                          </m:sub>
                        </m:sSub>
                      </m:sup>
                    </m:sSup>
                  </m:oMath>
                </a14:m>
                <a:r>
                  <a:rPr lang="ar-AE" sz="1200" dirty="0">
                    <a:solidFill>
                      <a:schemeClr val="dk1"/>
                    </a:solidFill>
                    <a:latin typeface="Cambria"/>
                    <a:ea typeface="Cambria"/>
                  </a:rPr>
                  <a:t> </a:t>
                </a:r>
                <a:r>
                  <a:rPr lang="de-DE" sz="1200" dirty="0">
                    <a:solidFill>
                      <a:schemeClr val="dk1"/>
                    </a:solidFill>
                    <a:latin typeface="Cambria"/>
                    <a:ea typeface="Cambria"/>
                  </a:rPr>
                  <a:t>to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4</m:t>
                        </m:r>
                      </m:sub>
                    </m:sSub>
                  </m:oMath>
                </a14:m>
                <a:r>
                  <a:rPr lang="ar-AE" sz="1200" dirty="0">
                    <a:solidFill>
                      <a:schemeClr val="dk1"/>
                    </a:solidFill>
                    <a:latin typeface="Cambria"/>
                    <a:ea typeface="Cambria"/>
                  </a:rPr>
                  <a:t> </a:t>
                </a:r>
                <a:r>
                  <a:rPr lang="de-DE" sz="1200" dirty="0">
                    <a:solidFill>
                      <a:schemeClr val="dk1"/>
                    </a:solidFill>
                    <a:latin typeface="Cambria"/>
                    <a:ea typeface="Cambria"/>
                  </a:rPr>
                  <a:t>during a period of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5</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7	</a:t>
                </a:r>
                <a:r>
                  <a:rPr lang="de-DE" sz="1200" dirty="0">
                    <a:solidFill>
                      <a:schemeClr val="dk1"/>
                    </a:solidFill>
                    <a:latin typeface="Cambria"/>
                    <a:ea typeface="Cambria"/>
                  </a:rPr>
                  <a:t>wait until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𝑇𝐼</m:t>
                        </m:r>
                      </m:e>
                      <m:sub>
                        <m:r>
                          <a:rPr lang="ar-AE" sz="1200" i="1">
                            <a:latin typeface="Cambria Math"/>
                            <a:ea typeface="Cambria Math"/>
                          </a:rPr>
                          <m:t>18</m:t>
                        </m:r>
                      </m:sub>
                    </m:sSub>
                  </m:oMath>
                </a14:m>
                <a:r>
                  <a:rPr lang="ar-AE" sz="1200" dirty="0">
                    <a:solidFill>
                      <a:schemeClr val="dk1"/>
                    </a:solidFill>
                    <a:latin typeface="Cambria"/>
                    <a:ea typeface="Cambria"/>
                  </a:rPr>
                  <a:t> </a:t>
                </a:r>
                <a:r>
                  <a:rPr lang="de-DE" sz="1200" dirty="0">
                    <a:solidFill>
                      <a:schemeClr val="dk1"/>
                    </a:solidFill>
                    <a:latin typeface="Cambria"/>
                    <a:ea typeface="Cambria"/>
                  </a:rPr>
                  <a:t>reaches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6</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8	</a:t>
                </a:r>
                <a:r>
                  <a:rPr lang="de-DE" sz="1200" dirty="0">
                    <a:solidFill>
                      <a:schemeClr val="dk1"/>
                    </a:solidFill>
                    <a:latin typeface="Cambria"/>
                    <a:ea typeface="Cambria"/>
                  </a:rPr>
                  <a:t>start extracting distillate setting reflux ratio to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7</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9	</a:t>
                </a:r>
                <a:r>
                  <a:rPr lang="de-DE" sz="1200" dirty="0">
                    <a:solidFill>
                      <a:schemeClr val="dk1"/>
                    </a:solidFill>
                    <a:latin typeface="Cambria"/>
                    <a:ea typeface="Cambria"/>
                  </a:rPr>
                  <a:t>wait until distillate composition drops to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9</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10	</a:t>
                </a:r>
                <a:r>
                  <a:rPr lang="de-DE" sz="1200" dirty="0" err="1">
                    <a:solidFill>
                      <a:schemeClr val="dk1"/>
                    </a:solidFill>
                    <a:latin typeface="Cambria"/>
                    <a:ea typeface="Cambria"/>
                  </a:rPr>
                  <a:t>stop</a:t>
                </a:r>
                <a:r>
                  <a:rPr lang="de-DE" sz="1200" dirty="0">
                    <a:solidFill>
                      <a:schemeClr val="dk1"/>
                    </a:solidFill>
                    <a:latin typeface="Cambria"/>
                    <a:ea typeface="Cambria"/>
                  </a:rPr>
                  <a:t> </a:t>
                </a:r>
                <a:r>
                  <a:rPr lang="de-DE" sz="1200" dirty="0" err="1">
                    <a:solidFill>
                      <a:schemeClr val="dk1"/>
                    </a:solidFill>
                    <a:latin typeface="Cambria"/>
                    <a:ea typeface="Cambria"/>
                  </a:rPr>
                  <a:t>distillate</a:t>
                </a:r>
                <a:r>
                  <a:rPr lang="de-DE" sz="1200" dirty="0">
                    <a:solidFill>
                      <a:schemeClr val="dk1"/>
                    </a:solidFill>
                    <a:latin typeface="Cambria"/>
                    <a:ea typeface="Cambria"/>
                  </a:rPr>
                  <a:t> </a:t>
                </a:r>
                <a:r>
                  <a:rPr lang="de-DE" sz="1200" dirty="0" err="1">
                    <a:solidFill>
                      <a:schemeClr val="dk1"/>
                    </a:solidFill>
                    <a:latin typeface="Cambria"/>
                    <a:ea typeface="Cambria"/>
                  </a:rPr>
                  <a:t>extraction</a:t>
                </a:r>
                <a:r>
                  <a:rPr lang="de-DE" sz="1200" dirty="0">
                    <a:solidFill>
                      <a:schemeClr val="dk1"/>
                    </a:solidFill>
                    <a:latin typeface="Cambria"/>
                    <a:ea typeface="Cambria"/>
                  </a:rPr>
                  <a:t> </a:t>
                </a:r>
                <a:r>
                  <a:rPr lang="de-DE" sz="1200" dirty="0" err="1">
                    <a:solidFill>
                      <a:schemeClr val="dk1"/>
                    </a:solidFill>
                    <a:latin typeface="Cambria"/>
                    <a:ea typeface="Cambria"/>
                  </a:rPr>
                  <a:t>setting</a:t>
                </a:r>
                <a:r>
                  <a:rPr lang="de-DE" sz="1200" dirty="0">
                    <a:solidFill>
                      <a:schemeClr val="dk1"/>
                    </a:solidFill>
                    <a:latin typeface="Cambria"/>
                    <a:ea typeface="Cambria"/>
                  </a:rPr>
                  <a:t> </a:t>
                </a:r>
                <a:r>
                  <a:rPr lang="de-DE" sz="1200" dirty="0" err="1">
                    <a:solidFill>
                      <a:schemeClr val="dk1"/>
                    </a:solidFill>
                    <a:latin typeface="Cambria"/>
                    <a:ea typeface="Cambria"/>
                  </a:rPr>
                  <a:t>reflux</a:t>
                </a:r>
                <a:r>
                  <a:rPr lang="de-DE" sz="1200" dirty="0">
                    <a:solidFill>
                      <a:schemeClr val="dk1"/>
                    </a:solidFill>
                    <a:latin typeface="Cambria"/>
                    <a:ea typeface="Cambria"/>
                  </a:rPr>
                  <a:t> </a:t>
                </a:r>
                <a:r>
                  <a:rPr lang="de-DE" sz="1200" dirty="0" err="1">
                    <a:solidFill>
                      <a:schemeClr val="dk1"/>
                    </a:solidFill>
                    <a:latin typeface="Cambria"/>
                    <a:ea typeface="Cambria"/>
                  </a:rPr>
                  <a:t>ratio</a:t>
                </a:r>
                <a:r>
                  <a:rPr lang="de-DE" sz="1200" dirty="0">
                    <a:solidFill>
                      <a:schemeClr val="dk1"/>
                    </a:solidFill>
                    <a:latin typeface="Cambria"/>
                    <a:ea typeface="Cambria"/>
                  </a:rPr>
                  <a:t> </a:t>
                </a:r>
                <a:r>
                  <a:rPr lang="de-DE" sz="1200" dirty="0" err="1">
                    <a:solidFill>
                      <a:schemeClr val="dk1"/>
                    </a:solidFill>
                    <a:latin typeface="Cambria"/>
                    <a:ea typeface="Cambria"/>
                  </a:rPr>
                  <a:t>to</a:t>
                </a:r>
                <a:r>
                  <a:rPr lang="de-DE" sz="1200" dirty="0">
                    <a:solidFill>
                      <a:schemeClr val="dk1"/>
                    </a:solidFill>
                    <a:latin typeface="Cambria"/>
                    <a:ea typeface="Cambria"/>
                  </a:rPr>
                  <a:t> </a:t>
                </a:r>
                <a:r>
                  <a:rPr lang="de-DE" sz="1200" dirty="0">
                    <a:solidFill>
                      <a:schemeClr val="dk1"/>
                    </a:solidFill>
                    <a:latin typeface="Segoe UI Symbol"/>
                    <a:ea typeface="Segoe UI Symbol"/>
                  </a:rPr>
                  <a:t>∞</a:t>
                </a:r>
                <a:r>
                  <a:rPr lang="de-DE" sz="1200" dirty="0">
                    <a:latin typeface="Cambria"/>
                    <a:ea typeface="Cambria"/>
                  </a:rPr>
                  <a:t/>
                </a:r>
                <a:br>
                  <a:rPr lang="de-DE" sz="1200" dirty="0">
                    <a:latin typeface="Cambria"/>
                    <a:ea typeface="Cambria"/>
                  </a:rPr>
                </a:br>
                <a:r>
                  <a:rPr lang="de-DE" sz="1200" dirty="0">
                    <a:latin typeface="Cambria"/>
                    <a:ea typeface="Cambria"/>
                  </a:rPr>
                  <a:t>11	cool down </a:t>
                </a:r>
                <a:r>
                  <a:rPr lang="de-DE" sz="1200" dirty="0" err="1">
                    <a:latin typeface="Cambria"/>
                    <a:ea typeface="Cambria"/>
                  </a:rPr>
                  <a:t>reboiler</a:t>
                </a:r>
                <a:r>
                  <a:rPr lang="de-DE" sz="1200" dirty="0">
                    <a:latin typeface="Cambria"/>
                    <a:ea typeface="Cambria"/>
                  </a:rPr>
                  <a:t> </a:t>
                </a:r>
                <a:r>
                  <a:rPr lang="de-DE" sz="1200" dirty="0" err="1">
                    <a:latin typeface="Cambria"/>
                    <a:ea typeface="Cambria"/>
                  </a:rPr>
                  <a:t>setting</a:t>
                </a:r>
                <a:r>
                  <a:rPr lang="de-DE" sz="1200" dirty="0">
                    <a:latin typeface="Cambria"/>
                    <a:ea typeface="Cambria"/>
                  </a:rPr>
                  <a:t> </a:t>
                </a:r>
                <a14:m>
                  <m:oMath xmlns:m="http://schemas.openxmlformats.org/officeDocument/2006/math">
                    <m:sSup>
                      <m:sSupPr>
                        <m:ctrlPr>
                          <a:rPr lang="ar-AE" sz="1200" i="1">
                            <a:solidFill>
                              <a:schemeClr val="dk1"/>
                            </a:solidFill>
                            <a:latin typeface="Cambria Math" panose="02040503050406030204" pitchFamily="18" charset="0"/>
                            <a:ea typeface="Cambria"/>
                            <a:cs typeface="Cambria Math"/>
                          </a:rPr>
                        </m:ctrlPr>
                      </m:sSupPr>
                      <m:e>
                        <m:r>
                          <a:rPr lang="ar-AE" sz="1200" i="1">
                            <a:solidFill>
                              <a:schemeClr val="dk1"/>
                            </a:solidFill>
                            <a:latin typeface="Cambria Math"/>
                            <a:ea typeface="Cambria"/>
                          </a:rPr>
                          <m:t>𝑄</m:t>
                        </m:r>
                      </m:e>
                      <m:sup>
                        <m:sSub>
                          <m:sSubPr>
                            <m:ctrlPr>
                              <a:rPr lang="ar-AE" sz="1200" i="1">
                                <a:solidFill>
                                  <a:schemeClr val="dk1"/>
                                </a:solidFill>
                                <a:latin typeface="Cambria Math" panose="02040503050406030204" pitchFamily="18" charset="0"/>
                                <a:ea typeface="Cambria"/>
                                <a:cs typeface="Cambria Math"/>
                              </a:rPr>
                            </m:ctrlPr>
                          </m:sSubPr>
                          <m:e>
                            <m:r>
                              <a:rPr lang="ar-AE" sz="1200" i="1">
                                <a:solidFill>
                                  <a:schemeClr val="dk1"/>
                                </a:solidFill>
                                <a:latin typeface="Cambria Math"/>
                                <a:ea typeface="Cambria"/>
                              </a:rPr>
                              <m:t>𝐻𝐸</m:t>
                            </m:r>
                          </m:e>
                          <m:sub>
                            <m:r>
                              <a:rPr lang="ar-AE" sz="1200" i="1">
                                <a:solidFill>
                                  <a:schemeClr val="dk1"/>
                                </a:solidFill>
                                <a:latin typeface="Cambria Math"/>
                                <a:ea typeface="Cambria"/>
                              </a:rPr>
                              <m:t>1</m:t>
                            </m:r>
                          </m:sub>
                        </m:sSub>
                      </m:sup>
                    </m:sSup>
                  </m:oMath>
                </a14:m>
                <a:r>
                  <a:rPr lang="ar-AE" sz="1200" dirty="0">
                    <a:latin typeface="Cambria"/>
                    <a:ea typeface="Cambria"/>
                  </a:rPr>
                  <a:t> </a:t>
                </a:r>
                <a:r>
                  <a:rPr lang="de-DE" sz="1200" dirty="0" err="1">
                    <a:latin typeface="Cambria"/>
                    <a:ea typeface="Cambria"/>
                  </a:rPr>
                  <a:t>to</a:t>
                </a:r>
                <a:r>
                  <a:rPr lang="de-DE" sz="1200" dirty="0">
                    <a:latin typeface="Cambria"/>
                    <a:ea typeface="Cambria"/>
                  </a:rPr>
                  <a:t> </a:t>
                </a:r>
                <a14:m>
                  <m:oMath xmlns:m="http://schemas.openxmlformats.org/officeDocument/2006/math">
                    <m:r>
                      <a:rPr lang="de-DE" sz="1200" i="1">
                        <a:solidFill>
                          <a:schemeClr val="dk1"/>
                        </a:solidFill>
                        <a:latin typeface="Cambria Math"/>
                        <a:ea typeface="Cambria"/>
                      </a:rPr>
                      <m:t>0</m:t>
                    </m:r>
                  </m:oMath>
                </a14:m>
                <a:r>
                  <a:rPr lang="de-DE" sz="1200" dirty="0">
                    <a:solidFill>
                      <a:schemeClr val="dk1"/>
                    </a:solidFill>
                    <a:latin typeface="Cambria"/>
                    <a:ea typeface="Cambria"/>
                  </a:rPr>
                  <a:t/>
                </a:r>
                <a:br>
                  <a:rPr lang="de-DE" sz="1200" dirty="0">
                    <a:solidFill>
                      <a:schemeClr val="dk1"/>
                    </a:solidFill>
                    <a:latin typeface="Cambria"/>
                    <a:ea typeface="Cambria"/>
                  </a:rPr>
                </a:br>
                <a:r>
                  <a:rPr lang="de-DE" sz="1200" dirty="0">
                    <a:latin typeface="Cambria"/>
                    <a:ea typeface="Cambria"/>
                  </a:rPr>
                  <a:t>12	</a:t>
                </a:r>
                <a:r>
                  <a:rPr lang="de-DE" sz="1200" dirty="0" err="1">
                    <a:latin typeface="Cambria"/>
                    <a:ea typeface="Cambria"/>
                  </a:rPr>
                  <a:t>wait</a:t>
                </a:r>
                <a:r>
                  <a:rPr lang="de-DE" sz="1200" dirty="0">
                    <a:latin typeface="Cambria"/>
                    <a:ea typeface="Cambria"/>
                  </a:rPr>
                  <a:t> </a:t>
                </a:r>
                <a:r>
                  <a:rPr lang="de-DE" sz="1200" dirty="0" err="1">
                    <a:latin typeface="Cambria"/>
                    <a:ea typeface="Cambria"/>
                  </a:rPr>
                  <a:t>until</a:t>
                </a:r>
                <a:r>
                  <a:rPr lang="de-DE" sz="1200" dirty="0">
                    <a:latin typeface="Cambria"/>
                    <a:ea typeface="Cambria"/>
                  </a:rPr>
                  <a:t> </a:t>
                </a:r>
                <a:r>
                  <a:rPr lang="de-DE" sz="1200" dirty="0" err="1">
                    <a:latin typeface="Cambria"/>
                    <a:ea typeface="Cambria"/>
                  </a:rPr>
                  <a:t>reaching</a:t>
                </a:r>
                <a:r>
                  <a:rPr lang="de-DE" sz="1200" dirty="0">
                    <a:latin typeface="Cambria"/>
                    <a:ea typeface="Cambria"/>
                  </a:rPr>
                  <a:t> a </a:t>
                </a:r>
                <a:r>
                  <a:rPr lang="de-DE" sz="1200" dirty="0" err="1">
                    <a:latin typeface="Cambria"/>
                    <a:ea typeface="Cambria"/>
                  </a:rPr>
                  <a:t>reboiler</a:t>
                </a:r>
                <a:r>
                  <a:rPr lang="de-DE" sz="1200" dirty="0">
                    <a:latin typeface="Cambria"/>
                    <a:ea typeface="Cambria"/>
                  </a:rPr>
                  <a:t> </a:t>
                </a:r>
                <a:r>
                  <a:rPr lang="de-DE" sz="1200" dirty="0" err="1">
                    <a:latin typeface="Cambria"/>
                    <a:ea typeface="Cambria"/>
                  </a:rPr>
                  <a:t>temperature</a:t>
                </a:r>
                <a:r>
                  <a:rPr lang="de-DE" sz="1200" dirty="0">
                    <a:latin typeface="Cambria"/>
                    <a:ea typeface="Cambria"/>
                  </a:rPr>
                  <a:t> </a:t>
                </a:r>
                <a:r>
                  <a:rPr lang="de-DE" sz="1200" dirty="0" err="1">
                    <a:latin typeface="Cambria"/>
                    <a:ea typeface="Cambria"/>
                  </a:rPr>
                  <a:t>of</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10</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13	</a:t>
                </a:r>
                <a:r>
                  <a:rPr lang="de-DE" sz="1200" dirty="0" err="1">
                    <a:latin typeface="Cambria"/>
                    <a:ea typeface="Cambria"/>
                  </a:rPr>
                  <a:t>start</a:t>
                </a:r>
                <a:r>
                  <a:rPr lang="de-DE" sz="1200" dirty="0">
                    <a:latin typeface="Cambria"/>
                    <a:ea typeface="Cambria"/>
                  </a:rPr>
                  <a:t> </a:t>
                </a:r>
                <a:r>
                  <a:rPr lang="de-DE" sz="1200" dirty="0" err="1">
                    <a:latin typeface="Cambria"/>
                    <a:ea typeface="Cambria"/>
                  </a:rPr>
                  <a:t>inertization</a:t>
                </a:r>
                <a:r>
                  <a:rPr lang="de-DE" sz="1200" dirty="0">
                    <a:latin typeface="Cambria"/>
                    <a:ea typeface="Cambria"/>
                  </a:rPr>
                  <a:t> </a:t>
                </a:r>
                <a:r>
                  <a:rPr lang="de-DE" sz="1200" dirty="0" err="1">
                    <a:latin typeface="Cambria"/>
                    <a:ea typeface="Cambria"/>
                  </a:rPr>
                  <a:t>ramping</a:t>
                </a:r>
                <a:r>
                  <a:rPr lang="de-DE" sz="1200" dirty="0">
                    <a:latin typeface="Cambria"/>
                    <a:ea typeface="Cambria"/>
                  </a:rPr>
                  <a:t> </a:t>
                </a:r>
                <a:r>
                  <a:rPr lang="de-DE" sz="1200" dirty="0" err="1">
                    <a:latin typeface="Cambria"/>
                    <a:ea typeface="Cambria"/>
                  </a:rPr>
                  <a:t>up</a:t>
                </a:r>
                <a:r>
                  <a:rPr lang="de-DE" sz="1200" dirty="0">
                    <a:latin typeface="Cambria"/>
                    <a:ea typeface="Cambria"/>
                  </a:rPr>
                  <a:t> </a:t>
                </a:r>
                <a14:m>
                  <m:oMath xmlns:m="http://schemas.openxmlformats.org/officeDocument/2006/math">
                    <m:sSup>
                      <m:sSupPr>
                        <m:ctrlPr>
                          <a:rPr lang="ar-AE" sz="1200" i="1">
                            <a:solidFill>
                              <a:schemeClr val="dk1"/>
                            </a:solidFill>
                            <a:latin typeface="Cambria Math" panose="02040503050406030204" pitchFamily="18" charset="0"/>
                            <a:ea typeface="Cambria"/>
                            <a:cs typeface="Cambria Math"/>
                          </a:rPr>
                        </m:ctrlPr>
                      </m:sSupPr>
                      <m:e>
                        <m:r>
                          <a:rPr lang="ar-AE" sz="1200" i="1">
                            <a:solidFill>
                              <a:schemeClr val="dk1"/>
                            </a:solidFill>
                            <a:latin typeface="Cambria Math"/>
                            <a:ea typeface="Cambria"/>
                          </a:rPr>
                          <m:t>𝑝</m:t>
                        </m:r>
                      </m:e>
                      <m:sup>
                        <m:sSub>
                          <m:sSubPr>
                            <m:ctrlPr>
                              <a:rPr lang="ar-AE" sz="1200" i="1">
                                <a:solidFill>
                                  <a:schemeClr val="dk1"/>
                                </a:solidFill>
                                <a:latin typeface="Cambria Math" panose="02040503050406030204" pitchFamily="18" charset="0"/>
                                <a:ea typeface="Cambria"/>
                                <a:cs typeface="Cambria Math"/>
                              </a:rPr>
                            </m:ctrlPr>
                          </m:sSubPr>
                          <m:e>
                            <m:r>
                              <a:rPr lang="ar-AE" sz="1200" i="1">
                                <a:solidFill>
                                  <a:schemeClr val="dk1"/>
                                </a:solidFill>
                                <a:latin typeface="Cambria Math"/>
                                <a:ea typeface="Cambria"/>
                              </a:rPr>
                              <m:t>𝑁</m:t>
                            </m:r>
                          </m:e>
                          <m:sub>
                            <m:r>
                              <a:rPr lang="ar-AE" sz="1200" i="1">
                                <a:solidFill>
                                  <a:schemeClr val="dk1"/>
                                </a:solidFill>
                                <a:latin typeface="Cambria Math"/>
                                <a:ea typeface="Cambria"/>
                              </a:rPr>
                              <m:t>2</m:t>
                            </m:r>
                          </m:sub>
                        </m:sSub>
                      </m:sup>
                    </m:sSup>
                  </m:oMath>
                </a14:m>
                <a:r>
                  <a:rPr lang="ar-AE" sz="1200" dirty="0">
                    <a:latin typeface="Cambria"/>
                    <a:ea typeface="Cambria"/>
                  </a:rPr>
                  <a:t> </a:t>
                </a:r>
                <a:r>
                  <a:rPr lang="de-DE" sz="1200" dirty="0" err="1">
                    <a:latin typeface="Cambria"/>
                    <a:ea typeface="Cambria"/>
                  </a:rPr>
                  <a:t>to</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11</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14	</a:t>
                </a:r>
                <a:r>
                  <a:rPr lang="de-DE" sz="1200" dirty="0">
                    <a:latin typeface="Cambria"/>
                    <a:ea typeface="Cambria"/>
                  </a:rPr>
                  <a:t>switch </a:t>
                </a:r>
                <a:r>
                  <a:rPr lang="de-DE" sz="1200" dirty="0" err="1">
                    <a:latin typeface="Cambria"/>
                    <a:ea typeface="Cambria"/>
                  </a:rPr>
                  <a:t>valves</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𝑉</m:t>
                        </m:r>
                      </m:e>
                      <m:sub>
                        <m:r>
                          <a:rPr lang="ar-AE" sz="1200" i="1">
                            <a:latin typeface="Cambria Math"/>
                            <a:ea typeface="Cambria Math"/>
                          </a:rPr>
                          <m:t>11</m:t>
                        </m:r>
                      </m:sub>
                    </m:sSub>
                  </m:oMath>
                </a14:m>
                <a:r>
                  <a:rPr lang="ar-AE" sz="1200" dirty="0">
                    <a:latin typeface="Cambria"/>
                    <a:ea typeface="Cambria"/>
                  </a:rPr>
                  <a:t> </a:t>
                </a:r>
                <a:r>
                  <a:rPr lang="de-DE" sz="1200" dirty="0">
                    <a:latin typeface="Cambria"/>
                    <a:ea typeface="Cambria"/>
                  </a:rPr>
                  <a:t>and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𝑉</m:t>
                        </m:r>
                      </m:e>
                      <m:sub>
                        <m:r>
                          <a:rPr lang="ar-AE" sz="1200" i="1">
                            <a:latin typeface="Cambria Math"/>
                            <a:ea typeface="Cambria Math"/>
                          </a:rPr>
                          <m:t>12</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15	</a:t>
                </a:r>
                <a:r>
                  <a:rPr lang="de-DE" sz="1200" dirty="0" err="1">
                    <a:latin typeface="Cambria"/>
                    <a:ea typeface="Cambria"/>
                  </a:rPr>
                  <a:t>empty</a:t>
                </a:r>
                <a:r>
                  <a:rPr lang="de-DE" sz="1200" dirty="0">
                    <a:latin typeface="Cambria"/>
                    <a:ea typeface="Cambria"/>
                  </a:rPr>
                  <a:t> </a:t>
                </a:r>
                <a:r>
                  <a:rPr lang="de-DE" sz="1200" dirty="0" err="1">
                    <a:latin typeface="Cambria"/>
                    <a:ea typeface="Cambria"/>
                  </a:rPr>
                  <a:t>sump</a:t>
                </a:r>
                <a:r>
                  <a:rPr lang="de-DE" sz="1200" dirty="0">
                    <a:latin typeface="Cambria"/>
                    <a:ea typeface="Cambria"/>
                  </a:rPr>
                  <a:t> </a:t>
                </a:r>
                <a:r>
                  <a:rPr lang="de-DE" sz="1200" dirty="0" err="1">
                    <a:latin typeface="Cambria"/>
                    <a:ea typeface="Cambria"/>
                  </a:rPr>
                  <a:t>by</a:t>
                </a:r>
                <a:r>
                  <a:rPr lang="de-DE" sz="1200" dirty="0">
                    <a:latin typeface="Cambria"/>
                    <a:ea typeface="Cambria"/>
                  </a:rPr>
                  <a:t> </a:t>
                </a:r>
                <a:r>
                  <a:rPr lang="de-DE" sz="1200" dirty="0" err="1">
                    <a:latin typeface="Cambria"/>
                    <a:ea typeface="Cambria"/>
                  </a:rPr>
                  <a:t>ramping</a:t>
                </a:r>
                <a:r>
                  <a:rPr lang="de-DE" sz="1200" dirty="0">
                    <a:latin typeface="Cambria"/>
                    <a:ea typeface="Cambria"/>
                  </a:rPr>
                  <a:t> </a:t>
                </a:r>
                <a:r>
                  <a:rPr lang="de-DE" sz="1200" dirty="0" err="1">
                    <a:latin typeface="Cambria"/>
                    <a:ea typeface="Cambria"/>
                  </a:rPr>
                  <a:t>up</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𝑛</m:t>
                        </m:r>
                      </m:e>
                      <m:sub>
                        <m:r>
                          <a:rPr lang="ar-AE" sz="1200" i="1">
                            <a:latin typeface="Cambria Math"/>
                            <a:ea typeface="Cambria Math"/>
                          </a:rPr>
                          <m:t>𝑝𝑢𝑚𝑝</m:t>
                        </m:r>
                      </m:sub>
                    </m:sSub>
                  </m:oMath>
                </a14:m>
                <a:r>
                  <a:rPr lang="ar-AE" sz="1200" dirty="0">
                    <a:latin typeface="Cambria"/>
                    <a:ea typeface="Cambria"/>
                  </a:rPr>
                  <a:t> </a:t>
                </a:r>
                <a:r>
                  <a:rPr lang="de-DE" sz="1200" dirty="0" err="1">
                    <a:latin typeface="Cambria"/>
                    <a:ea typeface="Cambria"/>
                  </a:rPr>
                  <a:t>to</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ea typeface="Cambria Math"/>
                          </a:rPr>
                          <m:t>𝜃</m:t>
                        </m:r>
                      </m:e>
                      <m:sub>
                        <m:r>
                          <a:rPr lang="ar-AE" sz="1200" i="1">
                            <a:latin typeface="Cambria Math"/>
                            <a:ea typeface="Cambria Math"/>
                          </a:rPr>
                          <m:t>12</m:t>
                        </m:r>
                      </m:sub>
                    </m:sSub>
                  </m:oMath>
                </a14:m>
                <a:r>
                  <a:rPr lang="de-DE" sz="1200" dirty="0">
                    <a:latin typeface="Cambria"/>
                    <a:ea typeface="Cambria Math"/>
                  </a:rPr>
                  <a:t/>
                </a:r>
                <a:br>
                  <a:rPr lang="de-DE" sz="1200" dirty="0">
                    <a:latin typeface="Cambria"/>
                    <a:ea typeface="Cambria Math"/>
                  </a:rPr>
                </a:br>
                <a:r>
                  <a:rPr lang="ar-AE" sz="1200" dirty="0">
                    <a:latin typeface="Cambria"/>
                    <a:ea typeface="Cambria"/>
                  </a:rPr>
                  <a:t>16	</a:t>
                </a:r>
                <a:r>
                  <a:rPr lang="de-DE" sz="1200" dirty="0" err="1">
                    <a:latin typeface="Cambria"/>
                    <a:ea typeface="Cambria"/>
                  </a:rPr>
                  <a:t>wait</a:t>
                </a:r>
                <a:r>
                  <a:rPr lang="de-DE" sz="1200" dirty="0">
                    <a:latin typeface="Cambria"/>
                    <a:ea typeface="Cambria"/>
                  </a:rPr>
                  <a:t> </a:t>
                </a:r>
                <a:r>
                  <a:rPr lang="de-DE" sz="1200" dirty="0" err="1">
                    <a:latin typeface="Cambria"/>
                    <a:ea typeface="Cambria"/>
                  </a:rPr>
                  <a:t>until</a:t>
                </a:r>
                <a:r>
                  <a:rPr lang="de-DE" sz="1200" dirty="0">
                    <a:latin typeface="Cambria"/>
                    <a:ea typeface="Cambria"/>
                  </a:rPr>
                  <a:t> </a:t>
                </a:r>
                <a:r>
                  <a:rPr lang="de-DE" sz="1200" dirty="0" err="1">
                    <a:latin typeface="Cambria"/>
                    <a:ea typeface="Cambria"/>
                  </a:rPr>
                  <a:t>sump</a:t>
                </a:r>
                <a:r>
                  <a:rPr lang="de-DE" sz="1200" dirty="0">
                    <a:latin typeface="Cambria"/>
                    <a:ea typeface="Cambria"/>
                  </a:rPr>
                  <a:t> </a:t>
                </a:r>
                <a:r>
                  <a:rPr lang="de-DE" sz="1200" dirty="0" err="1">
                    <a:latin typeface="Cambria"/>
                    <a:ea typeface="Cambria"/>
                  </a:rPr>
                  <a:t>is</a:t>
                </a:r>
                <a:r>
                  <a:rPr lang="de-DE" sz="1200" dirty="0">
                    <a:latin typeface="Cambria"/>
                    <a:ea typeface="Cambria"/>
                  </a:rPr>
                  <a:t> </a:t>
                </a:r>
                <a:r>
                  <a:rPr lang="de-DE" sz="1200" dirty="0" err="1">
                    <a:latin typeface="Cambria"/>
                    <a:ea typeface="Cambria"/>
                  </a:rPr>
                  <a:t>empty</a:t>
                </a:r>
                <a:r>
                  <a:rPr lang="de-DE" sz="1200" dirty="0">
                    <a:latin typeface="Cambria"/>
                    <a:ea typeface="Cambria"/>
                  </a:rPr>
                  <a:t/>
                </a:r>
                <a:br>
                  <a:rPr lang="de-DE" sz="1200" dirty="0">
                    <a:latin typeface="Cambria"/>
                    <a:ea typeface="Cambria"/>
                  </a:rPr>
                </a:br>
                <a:r>
                  <a:rPr lang="de-DE" sz="1200" dirty="0">
                    <a:latin typeface="Cambria"/>
                    <a:ea typeface="Cambria"/>
                  </a:rPr>
                  <a:t>17	</a:t>
                </a:r>
                <a:r>
                  <a:rPr lang="de-DE" sz="1200" dirty="0" err="1">
                    <a:latin typeface="Cambria"/>
                    <a:ea typeface="Cambria"/>
                  </a:rPr>
                  <a:t>set</a:t>
                </a:r>
                <a:r>
                  <a:rPr lang="de-DE" sz="1200" dirty="0">
                    <a:latin typeface="Cambria"/>
                    <a:ea typeface="Cambria"/>
                  </a:rPr>
                  <a:t> </a:t>
                </a:r>
                <a14:m>
                  <m:oMath xmlns:m="http://schemas.openxmlformats.org/officeDocument/2006/math">
                    <m:sSub>
                      <m:sSubPr>
                        <m:ctrlPr>
                          <a:rPr lang="ar-AE" sz="1200" i="1">
                            <a:latin typeface="Cambria Math" panose="02040503050406030204" pitchFamily="18" charset="0"/>
                            <a:ea typeface="Cambria Math"/>
                            <a:cs typeface="Cambria Math"/>
                          </a:rPr>
                        </m:ctrlPr>
                      </m:sSubPr>
                      <m:e>
                        <m:r>
                          <a:rPr lang="ar-AE" sz="1200" i="1">
                            <a:latin typeface="Cambria Math"/>
                          </a:rPr>
                          <m:t>𝑛</m:t>
                        </m:r>
                      </m:e>
                      <m:sub>
                        <m:r>
                          <a:rPr lang="ar-AE" sz="1200" i="1">
                            <a:latin typeface="Cambria Math"/>
                            <a:ea typeface="Cambria Math"/>
                          </a:rPr>
                          <m:t>𝑝𝑢𝑚𝑝</m:t>
                        </m:r>
                      </m:sub>
                    </m:sSub>
                  </m:oMath>
                </a14:m>
                <a:r>
                  <a:rPr lang="ar-AE" sz="1200" dirty="0">
                    <a:latin typeface="Cambria"/>
                    <a:ea typeface="Cambria"/>
                  </a:rPr>
                  <a:t> </a:t>
                </a:r>
                <a:r>
                  <a:rPr lang="de-DE" sz="1200" dirty="0" err="1">
                    <a:latin typeface="Cambria"/>
                    <a:ea typeface="Cambria"/>
                  </a:rPr>
                  <a:t>to</a:t>
                </a:r>
                <a:r>
                  <a:rPr lang="de-DE" sz="1200" dirty="0">
                    <a:latin typeface="Cambria"/>
                    <a:ea typeface="Cambria"/>
                  </a:rPr>
                  <a:t> </a:t>
                </a:r>
                <a14:m>
                  <m:oMath xmlns:m="http://schemas.openxmlformats.org/officeDocument/2006/math">
                    <m:r>
                      <a:rPr lang="de-DE" sz="1200" i="1">
                        <a:latin typeface="Cambria Math"/>
                        <a:ea typeface="Cambria Math"/>
                      </a:rPr>
                      <m:t>0</m:t>
                    </m:r>
                  </m:oMath>
                </a14:m>
                <a:r>
                  <a:rPr lang="de-DE" sz="1200" dirty="0">
                    <a:latin typeface="Cambria"/>
                    <a:ea typeface="Cambria Math"/>
                  </a:rPr>
                  <a:t/>
                </a:r>
                <a:br>
                  <a:rPr lang="de-DE" sz="1200" dirty="0">
                    <a:latin typeface="Cambria"/>
                    <a:ea typeface="Cambria Math"/>
                  </a:rPr>
                </a:br>
                <a:r>
                  <a:rPr lang="de-DE" sz="1200" dirty="0">
                    <a:latin typeface="Cambria"/>
                    <a:ea typeface="Cambria"/>
                  </a:rPr>
                  <a:t>18	</a:t>
                </a:r>
                <a:r>
                  <a:rPr lang="de-DE" sz="1200" dirty="0" err="1">
                    <a:latin typeface="Cambria"/>
                    <a:ea typeface="Cambria"/>
                  </a:rPr>
                  <a:t>stop</a:t>
                </a:r>
                <a:r>
                  <a:rPr lang="de-DE" sz="1200" dirty="0">
                    <a:latin typeface="Cambria"/>
                    <a:ea typeface="Cambria"/>
                  </a:rPr>
                  <a:t> </a:t>
                </a:r>
                <a:r>
                  <a:rPr lang="de-DE" sz="1200" dirty="0" err="1">
                    <a:latin typeface="Cambria"/>
                    <a:ea typeface="Cambria"/>
                  </a:rPr>
                  <a:t>inertization</a:t>
                </a:r>
                <a:r>
                  <a:rPr lang="de-DE" sz="1200" dirty="0">
                    <a:latin typeface="Cambria"/>
                    <a:ea typeface="Cambria"/>
                  </a:rPr>
                  <a:t> </a:t>
                </a:r>
                <a:endParaRPr lang="de-DE" dirty="0"/>
              </a:p>
              <a:p>
                <a:pPr>
                  <a:lnSpc>
                    <a:spcPct val="110000"/>
                  </a:lnSpc>
                  <a:defRPr/>
                </a:pPr>
                <a:endParaRPr lang="de-DE" sz="1200" dirty="0">
                  <a:latin typeface="Cambria"/>
                  <a:ea typeface="Cambria"/>
                </a:endParaRPr>
              </a:p>
            </p:txBody>
          </p:sp>
        </mc:Choice>
        <mc:Fallback xmlns="">
          <p:sp>
            <p:nvSpPr>
              <p:cNvPr id="7" name="Inhaltsplatzhalter 2">
                <a:extLst>
                  <a:ext uri="{FF2B5EF4-FFF2-40B4-BE49-F238E27FC236}">
                    <a16:creationId xmlns:a16="http://schemas.microsoft.com/office/drawing/2014/main" id="{B0C374E3-7961-5C27-750E-CC947C9EF9F2}"/>
                  </a:ext>
                </a:extLst>
              </p:cNvPr>
              <p:cNvSpPr txBox="1">
                <a:spLocks noRot="1" noChangeAspect="1" noMove="1" noResize="1" noEditPoints="1" noAdjustHandles="1" noChangeArrowheads="1" noChangeShapeType="1" noTextEdit="1"/>
              </p:cNvSpPr>
              <p:nvPr/>
            </p:nvSpPr>
            <p:spPr bwMode="auto">
              <a:xfrm>
                <a:off x="852261" y="1484312"/>
                <a:ext cx="6660845" cy="4067175"/>
              </a:xfrm>
              <a:prstGeom prst="rect">
                <a:avLst/>
              </a:prstGeom>
              <a:blipFill>
                <a:blip r:embed="rId2"/>
                <a:stretch>
                  <a:fillRect l="-1465" t="-2096" b="-4192"/>
                </a:stretch>
              </a:blipFill>
            </p:spPr>
            <p:txBody>
              <a:bodyPr/>
              <a:lstStyle/>
              <a:p>
                <a:r>
                  <a:rPr lang="en-US">
                    <a:noFill/>
                  </a:rPr>
                  <a:t> </a:t>
                </a:r>
              </a:p>
            </p:txBody>
          </p:sp>
        </mc:Fallback>
      </mc:AlternateContent>
    </p:spTree>
    <p:extLst>
      <p:ext uri="{BB962C8B-B14F-4D97-AF65-F5344CB8AC3E}">
        <p14:creationId xmlns:p14="http://schemas.microsoft.com/office/powerpoint/2010/main" val="702158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43E6A-EB46-46B8-9FC5-C593850DB91A}"/>
              </a:ext>
            </a:extLst>
          </p:cNvPr>
          <p:cNvSpPr>
            <a:spLocks noGrp="1"/>
          </p:cNvSpPr>
          <p:nvPr>
            <p:ph type="title"/>
          </p:nvPr>
        </p:nvSpPr>
        <p:spPr>
          <a:xfrm>
            <a:off x="719668" y="1379753"/>
            <a:ext cx="10748433" cy="358560"/>
          </a:xfrm>
        </p:spPr>
        <p:txBody>
          <a:bodyPr>
            <a:normAutofit fontScale="90000"/>
          </a:bodyPr>
          <a:lstStyle/>
          <a:p>
            <a:r>
              <a:rPr lang="en-US" dirty="0"/>
              <a:t>Difficulties of data-generation for surrogate models</a:t>
            </a:r>
            <a:endParaRPr lang="de-DE" dirty="0"/>
          </a:p>
        </p:txBody>
      </p:sp>
      <p:sp>
        <p:nvSpPr>
          <p:cNvPr id="4" name="Fußzeilenplatzhalter 3">
            <a:extLst>
              <a:ext uri="{FF2B5EF4-FFF2-40B4-BE49-F238E27FC236}">
                <a16:creationId xmlns:a16="http://schemas.microsoft.com/office/drawing/2014/main" id="{1BF83F84-849D-47DF-83DB-2957322F273E}"/>
              </a:ext>
            </a:extLst>
          </p:cNvPr>
          <p:cNvSpPr>
            <a:spLocks noGrp="1"/>
          </p:cNvSpPr>
          <p:nvPr>
            <p:ph type="ftr" sz="quarter" idx="10"/>
          </p:nvPr>
        </p:nvSpPr>
        <p:spPr/>
        <p:txBody>
          <a:bodyPr/>
          <a:lstStyle/>
          <a:p>
            <a:pPr>
              <a:defRPr/>
            </a:pPr>
            <a:r>
              <a:rPr lang="de-DE"/>
              <a:t>PI Meeting | 10/05/2022 | S. Lucia &amp; J.-U. Repke </a:t>
            </a:r>
            <a:endParaRPr lang="de-DE" b="0"/>
          </a:p>
        </p:txBody>
      </p:sp>
      <p:sp>
        <p:nvSpPr>
          <p:cNvPr id="5" name="Foliennummernplatzhalter 4">
            <a:extLst>
              <a:ext uri="{FF2B5EF4-FFF2-40B4-BE49-F238E27FC236}">
                <a16:creationId xmlns:a16="http://schemas.microsoft.com/office/drawing/2014/main" id="{B568F759-A7F0-45F7-8410-8FFDC3DA5C27}"/>
              </a:ext>
            </a:extLst>
          </p:cNvPr>
          <p:cNvSpPr>
            <a:spLocks noGrp="1"/>
          </p:cNvSpPr>
          <p:nvPr>
            <p:ph type="sldNum" sz="quarter" idx="11"/>
          </p:nvPr>
        </p:nvSpPr>
        <p:spPr/>
        <p:txBody>
          <a:bodyPr/>
          <a:lstStyle/>
          <a:p>
            <a:pPr>
              <a:defRPr/>
            </a:pPr>
            <a:r>
              <a:rPr lang="de-DE"/>
              <a:t>Seite </a:t>
            </a:r>
            <a:fld id="{CB279557-F2D6-4215-9B1D-290EAAB266AE}" type="slidenum">
              <a:rPr lang="de-DE" smtClean="0"/>
              <a:t>25</a:t>
            </a:fld>
            <a:endParaRPr lang="de-DE"/>
          </a:p>
        </p:txBody>
      </p:sp>
      <mc:AlternateContent xmlns:mc="http://schemas.openxmlformats.org/markup-compatibility/2006" xmlns:a14="http://schemas.microsoft.com/office/drawing/2010/main">
        <mc:Choice Requires="a14">
          <p:sp>
            <p:nvSpPr>
              <p:cNvPr id="41" name="Inhaltsplatzhalter 40">
                <a:extLst>
                  <a:ext uri="{FF2B5EF4-FFF2-40B4-BE49-F238E27FC236}">
                    <a16:creationId xmlns:a16="http://schemas.microsoft.com/office/drawing/2014/main" id="{3986AC27-035D-485D-8CFE-FB90A82195A0}"/>
                  </a:ext>
                </a:extLst>
              </p:cNvPr>
              <p:cNvSpPr>
                <a:spLocks noGrp="1"/>
              </p:cNvSpPr>
              <p:nvPr>
                <p:ph idx="1"/>
              </p:nvPr>
            </p:nvSpPr>
            <p:spPr>
              <a:xfrm>
                <a:off x="719668" y="1924051"/>
                <a:ext cx="10748433" cy="4067175"/>
              </a:xfrm>
            </p:spPr>
            <p:txBody>
              <a:bodyPr>
                <a:normAutofit fontScale="47500" lnSpcReduction="20000"/>
              </a:bodyPr>
              <a:lstStyle/>
              <a:p>
                <a:r>
                  <a:rPr lang="en-US" b="1" dirty="0"/>
                  <a:t>First example:</a:t>
                </a:r>
              </a:p>
              <a:p>
                <a:r>
                  <a:rPr lang="en-US" dirty="0"/>
                  <a:t>	Dynamic, pressure-driven flash simulation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Excited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𝐹</m:t>
                        </m:r>
                      </m:sup>
                    </m:sSup>
                  </m:oMath>
                </a14:m>
                <a:r>
                  <a:rPr lang="en-US" dirty="0"/>
                  <a:t> with step-functions</a:t>
                </a:r>
              </a:p>
            </p:txBody>
          </p:sp>
        </mc:Choice>
        <mc:Fallback xmlns="">
          <p:sp>
            <p:nvSpPr>
              <p:cNvPr id="41" name="Inhaltsplatzhalter 40">
                <a:extLst>
                  <a:ext uri="{FF2B5EF4-FFF2-40B4-BE49-F238E27FC236}">
                    <a16:creationId xmlns:a16="http://schemas.microsoft.com/office/drawing/2014/main" id="{3986AC27-035D-485D-8CFE-FB90A82195A0}"/>
                  </a:ext>
                </a:extLst>
              </p:cNvPr>
              <p:cNvSpPr>
                <a:spLocks noGrp="1" noRot="1" noChangeAspect="1" noMove="1" noResize="1" noEditPoints="1" noAdjustHandles="1" noChangeArrowheads="1" noChangeShapeType="1" noTextEdit="1"/>
              </p:cNvSpPr>
              <p:nvPr>
                <p:ph idx="1"/>
              </p:nvPr>
            </p:nvSpPr>
            <p:spPr>
              <a:xfrm>
                <a:off x="719668" y="1924051"/>
                <a:ext cx="10748433" cy="4067175"/>
              </a:xfrm>
              <a:blipFill>
                <a:blip r:embed="rId8"/>
                <a:stretch>
                  <a:fillRect t="-1349"/>
                </a:stretch>
              </a:blipFill>
            </p:spPr>
            <p:txBody>
              <a:bodyPr/>
              <a:lstStyle/>
              <a:p>
                <a:r>
                  <a:rPr lang="en-US">
                    <a:noFill/>
                  </a:rPr>
                  <a:t> </a:t>
                </a:r>
              </a:p>
            </p:txBody>
          </p:sp>
        </mc:Fallback>
      </mc:AlternateContent>
      <p:grpSp>
        <p:nvGrpSpPr>
          <p:cNvPr id="52" name="Gruppieren 51">
            <a:extLst>
              <a:ext uri="{FF2B5EF4-FFF2-40B4-BE49-F238E27FC236}">
                <a16:creationId xmlns:a16="http://schemas.microsoft.com/office/drawing/2014/main" id="{CEF6FB7F-F19D-41B2-95E0-38395C40A74A}"/>
              </a:ext>
            </a:extLst>
          </p:cNvPr>
          <p:cNvGrpSpPr/>
          <p:nvPr/>
        </p:nvGrpSpPr>
        <p:grpSpPr>
          <a:xfrm>
            <a:off x="767408" y="2564903"/>
            <a:ext cx="2736304" cy="3233727"/>
            <a:chOff x="5160530" y="1373036"/>
            <a:chExt cx="2963740" cy="3502507"/>
          </a:xfrm>
        </p:grpSpPr>
        <p:pic>
          <p:nvPicPr>
            <p:cNvPr id="53" name="Grafik 52">
              <a:extLst>
                <a:ext uri="{FF2B5EF4-FFF2-40B4-BE49-F238E27FC236}">
                  <a16:creationId xmlns:a16="http://schemas.microsoft.com/office/drawing/2014/main" id="{721ED047-A242-47A4-AB1E-A0632CA48168}"/>
                </a:ext>
              </a:extLst>
            </p:cNvPr>
            <p:cNvPicPr>
              <a:picLocks noChangeAspect="1"/>
            </p:cNvPicPr>
            <p:nvPr/>
          </p:nvPicPr>
          <p:blipFill>
            <a:blip r:embed="rId9"/>
            <a:stretch>
              <a:fillRect/>
            </a:stretch>
          </p:blipFill>
          <p:spPr>
            <a:xfrm>
              <a:off x="5160530" y="1373036"/>
              <a:ext cx="2963740" cy="3321680"/>
            </a:xfrm>
            <a:prstGeom prst="rect">
              <a:avLst/>
            </a:prstGeom>
          </p:spPr>
        </p:pic>
        <p:pic>
          <p:nvPicPr>
            <p:cNvPr id="54" name="Grafik 53" descr="\documentclass{article}&#10;\pagestyle{empty}&#10;\begin{document}&#10;\sffamily&#10;\[&#10;F^F, x^F, T^F&#10;\]&#10;\end{document}" title="IguanaTex Bitmap Display">
              <a:extLst>
                <a:ext uri="{FF2B5EF4-FFF2-40B4-BE49-F238E27FC236}">
                  <a16:creationId xmlns:a16="http://schemas.microsoft.com/office/drawing/2014/main" id="{906C7B4B-254B-4533-AA7E-225BC01E26A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178025" y="3429000"/>
              <a:ext cx="735086" cy="164571"/>
            </a:xfrm>
            <a:prstGeom prst="rect">
              <a:avLst/>
            </a:prstGeom>
          </p:spPr>
        </p:pic>
        <p:pic>
          <p:nvPicPr>
            <p:cNvPr id="55" name="Grafik 54" descr="\documentclass{article}&#10;\pagestyle{empty}&#10;\begin{document}&#10;\sffamily&#10;\[&#10;T,p&#10;\]&#10;\end{document}" title="IguanaTex Bitmap Display">
              <a:extLst>
                <a:ext uri="{FF2B5EF4-FFF2-40B4-BE49-F238E27FC236}">
                  <a16:creationId xmlns:a16="http://schemas.microsoft.com/office/drawing/2014/main" id="{8721FB6F-E168-4347-BBF0-9C50D16E52E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16080" y="2348880"/>
              <a:ext cx="240457" cy="131657"/>
            </a:xfrm>
            <a:prstGeom prst="rect">
              <a:avLst/>
            </a:prstGeom>
          </p:spPr>
        </p:pic>
        <p:pic>
          <p:nvPicPr>
            <p:cNvPr id="56" name="Grafik 55" descr="\documentclass{article}&#10;\pagestyle{empty}&#10;\begin{document}&#10;\sffamily&#10;\[&#10;F^B, x, T&#10;\]&#10;\end{document}" title="IguanaTex Bitmap Display">
              <a:extLst>
                <a:ext uri="{FF2B5EF4-FFF2-40B4-BE49-F238E27FC236}">
                  <a16:creationId xmlns:a16="http://schemas.microsoft.com/office/drawing/2014/main" id="{186089A8-6F17-4BF8-BE01-3415C02646F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577527" y="4710972"/>
              <a:ext cx="546743" cy="164571"/>
            </a:xfrm>
            <a:prstGeom prst="rect">
              <a:avLst/>
            </a:prstGeom>
          </p:spPr>
        </p:pic>
        <p:pic>
          <p:nvPicPr>
            <p:cNvPr id="57" name="Grafik 56" descr="\documentclass{article}&#10;\pagestyle{empty}&#10;\begin{document}&#10;\sffamily&#10;\[&#10;F^D, y, T&#10;\]&#10;\end{document}" title="IguanaTex Bitmap Display">
              <a:extLst>
                <a:ext uri="{FF2B5EF4-FFF2-40B4-BE49-F238E27FC236}">
                  <a16:creationId xmlns:a16="http://schemas.microsoft.com/office/drawing/2014/main" id="{055E3683-2ED0-4BE7-9BDD-8B41082DBAD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577683" y="2132856"/>
              <a:ext cx="546587" cy="168127"/>
            </a:xfrm>
            <a:prstGeom prst="rect">
              <a:avLst/>
            </a:prstGeom>
          </p:spPr>
        </p:pic>
        <p:pic>
          <p:nvPicPr>
            <p:cNvPr id="58" name="Grafik 57" descr="\documentclass{article}&#10;\pagestyle{empty}&#10;\begin{document}&#10;\sffamily&#10;\[&#10;Q&#10;\]&#10;\end{document}" title="IguanaTex Bitmap Display">
              <a:extLst>
                <a:ext uri="{FF2B5EF4-FFF2-40B4-BE49-F238E27FC236}">
                  <a16:creationId xmlns:a16="http://schemas.microsoft.com/office/drawing/2014/main" id="{20F1C8C4-C772-4B5B-BE32-99B8FDDB25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807968" y="4005064"/>
              <a:ext cx="105143" cy="136229"/>
            </a:xfrm>
            <a:prstGeom prst="rect">
              <a:avLst/>
            </a:prstGeom>
          </p:spPr>
        </p:pic>
      </p:grpSp>
      <p:pic>
        <p:nvPicPr>
          <p:cNvPr id="73" name="Picture 5">
            <a:extLst>
              <a:ext uri="{FF2B5EF4-FFF2-40B4-BE49-F238E27FC236}">
                <a16:creationId xmlns:a16="http://schemas.microsoft.com/office/drawing/2014/main" id="{62BA9FE6-4616-46DE-A0C0-22513727E65F}"/>
              </a:ext>
            </a:extLst>
          </p:cNvPr>
          <p:cNvPicPr>
            <a:picLocks noChangeAspect="1"/>
          </p:cNvPicPr>
          <p:nvPr/>
        </p:nvPicPr>
        <p:blipFill>
          <a:blip r:embed="rId15"/>
          <a:stretch/>
        </p:blipFill>
        <p:spPr bwMode="auto">
          <a:xfrm>
            <a:off x="304800" y="377656"/>
            <a:ext cx="3827820" cy="785230"/>
          </a:xfrm>
          <a:prstGeom prst="rect">
            <a:avLst/>
          </a:prstGeom>
        </p:spPr>
      </p:pic>
      <p:pic>
        <p:nvPicPr>
          <p:cNvPr id="11" name="Grafik 10">
            <a:extLst>
              <a:ext uri="{FF2B5EF4-FFF2-40B4-BE49-F238E27FC236}">
                <a16:creationId xmlns:a16="http://schemas.microsoft.com/office/drawing/2014/main" id="{13F424FF-D5A9-4735-8A3C-F450ACB18E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04540" y="1357314"/>
            <a:ext cx="2520000" cy="1904293"/>
          </a:xfrm>
          <a:prstGeom prst="rect">
            <a:avLst/>
          </a:prstGeom>
        </p:spPr>
      </p:pic>
      <p:pic>
        <p:nvPicPr>
          <p:cNvPr id="13" name="Grafik 12">
            <a:extLst>
              <a:ext uri="{FF2B5EF4-FFF2-40B4-BE49-F238E27FC236}">
                <a16:creationId xmlns:a16="http://schemas.microsoft.com/office/drawing/2014/main" id="{4BF1BDE2-5CB2-49BF-8A65-CE7B4C91BD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04540" y="3483962"/>
            <a:ext cx="2520000" cy="2520000"/>
          </a:xfrm>
          <a:prstGeom prst="rect">
            <a:avLst/>
          </a:prstGeom>
        </p:spPr>
      </p:pic>
      <p:pic>
        <p:nvPicPr>
          <p:cNvPr id="15" name="Grafik 14">
            <a:extLst>
              <a:ext uri="{FF2B5EF4-FFF2-40B4-BE49-F238E27FC236}">
                <a16:creationId xmlns:a16="http://schemas.microsoft.com/office/drawing/2014/main" id="{8C37A24C-0A7D-434C-A970-9FB84C94FE4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35960" y="3483962"/>
            <a:ext cx="2520000" cy="2520000"/>
          </a:xfrm>
          <a:prstGeom prst="rect">
            <a:avLst/>
          </a:prstGeom>
        </p:spPr>
      </p:pic>
    </p:spTree>
    <p:extLst>
      <p:ext uri="{BB962C8B-B14F-4D97-AF65-F5344CB8AC3E}">
        <p14:creationId xmlns:p14="http://schemas.microsoft.com/office/powerpoint/2010/main" val="2023065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6B336-CB67-A01F-73E3-6B8003269F88}"/>
              </a:ext>
            </a:extLst>
          </p:cNvPr>
          <p:cNvSpPr>
            <a:spLocks noGrp="1"/>
          </p:cNvSpPr>
          <p:nvPr>
            <p:ph type="title"/>
          </p:nvPr>
        </p:nvSpPr>
        <p:spPr/>
        <p:txBody>
          <a:bodyPr/>
          <a:lstStyle/>
          <a:p>
            <a:r>
              <a:rPr lang="en-US" dirty="0"/>
              <a:t>Reinforced Model Predictive Control</a:t>
            </a:r>
          </a:p>
        </p:txBody>
      </p:sp>
      <p:sp>
        <p:nvSpPr>
          <p:cNvPr id="3" name="Fußzeilenplatzhalter 2">
            <a:extLst>
              <a:ext uri="{FF2B5EF4-FFF2-40B4-BE49-F238E27FC236}">
                <a16:creationId xmlns:a16="http://schemas.microsoft.com/office/drawing/2014/main" id="{C37A1C13-DE7A-5ECA-DC4A-96684E05CAFA}"/>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1B34A502-51AD-94C1-FE73-7B27F96584F1}"/>
              </a:ext>
            </a:extLst>
          </p:cNvPr>
          <p:cNvSpPr>
            <a:spLocks noGrp="1"/>
          </p:cNvSpPr>
          <p:nvPr>
            <p:ph type="sldNum" sz="quarter" idx="12"/>
          </p:nvPr>
        </p:nvSpPr>
        <p:spPr/>
        <p:txBody>
          <a:bodyPr/>
          <a:lstStyle/>
          <a:p>
            <a:fld id="{C670C496-A904-1340-8EB4-099EE873EDF4}" type="slidenum">
              <a:rPr lang="en-US" smtClean="0"/>
              <a:pPr/>
              <a:t>3</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0C4461AC-D71D-0858-3528-7D0D355515BD}"/>
              </a:ext>
            </a:extLst>
          </p:cNvPr>
          <p:cNvSpPr>
            <a:spLocks noGrp="1"/>
          </p:cNvSpPr>
          <p:nvPr>
            <p:ph type="body" sz="quarter" idx="13"/>
          </p:nvPr>
        </p:nvSpPr>
        <p:spPr>
          <a:xfrm>
            <a:off x="839787" y="1484313"/>
            <a:ext cx="5599954" cy="4681536"/>
          </a:xfrm>
        </p:spPr>
        <p:txBody>
          <a:bodyPr>
            <a:normAutofit fontScale="62500" lnSpcReduction="20000"/>
          </a:bodyPr>
          <a:lstStyle/>
          <a:p>
            <a:pPr marL="0" indent="0">
              <a:buNone/>
            </a:pPr>
            <a:r>
              <a:rPr lang="de-DE" sz="3800" b="1" dirty="0"/>
              <a:t>Goal</a:t>
            </a:r>
            <a:r>
              <a:rPr lang="de-DE" dirty="0"/>
              <a:t>	</a:t>
            </a:r>
          </a:p>
          <a:p>
            <a:r>
              <a:rPr lang="de-DE" sz="3500" dirty="0"/>
              <a:t>Optimal </a:t>
            </a:r>
            <a:r>
              <a:rPr lang="de-DE" sz="3500" dirty="0" err="1"/>
              <a:t>control</a:t>
            </a:r>
            <a:r>
              <a:rPr lang="de-DE" sz="3500" dirty="0"/>
              <a:t> </a:t>
            </a:r>
            <a:r>
              <a:rPr lang="de-DE" sz="3500" dirty="0" err="1"/>
              <a:t>of</a:t>
            </a:r>
            <a:r>
              <a:rPr lang="de-DE" sz="3500" dirty="0"/>
              <a:t> plant in real time</a:t>
            </a:r>
          </a:p>
          <a:p>
            <a:r>
              <a:rPr lang="en-US" sz="3500" dirty="0"/>
              <a:t>Not possible due to model structure high model complexity (start-up &amp; shutdown)</a:t>
            </a:r>
          </a:p>
          <a:p>
            <a:endParaRPr lang="de-DE" sz="3500" dirty="0"/>
          </a:p>
          <a:p>
            <a:pPr marL="0" indent="0">
              <a:buNone/>
            </a:pPr>
            <a:r>
              <a:rPr lang="de-DE" sz="3800" b="1" dirty="0" err="1"/>
              <a:t>Considered</a:t>
            </a:r>
            <a:r>
              <a:rPr lang="de-DE" sz="3800" b="1" dirty="0"/>
              <a:t> Approach</a:t>
            </a:r>
          </a:p>
          <a:p>
            <a:r>
              <a:rPr lang="de-DE" sz="3500" dirty="0" err="1"/>
              <a:t>Use</a:t>
            </a:r>
            <a:r>
              <a:rPr lang="de-DE" sz="3500" dirty="0"/>
              <a:t> MPC </a:t>
            </a:r>
            <a:r>
              <a:rPr lang="de-DE" sz="3500" dirty="0" err="1"/>
              <a:t>with</a:t>
            </a:r>
            <a:r>
              <a:rPr lang="de-DE" sz="3500" dirty="0"/>
              <a:t> </a:t>
            </a:r>
            <a:r>
              <a:rPr lang="de-DE" sz="3500" dirty="0" err="1"/>
              <a:t>surrogate</a:t>
            </a:r>
            <a:r>
              <a:rPr lang="de-DE" sz="3500" dirty="0"/>
              <a:t> </a:t>
            </a:r>
            <a:r>
              <a:rPr lang="de-DE" sz="3500" dirty="0" err="1"/>
              <a:t>model</a:t>
            </a:r>
            <a:endParaRPr lang="de-DE" sz="3500" dirty="0"/>
          </a:p>
          <a:p>
            <a:r>
              <a:rPr lang="de-DE" sz="3500" dirty="0" err="1"/>
              <a:t>Apply</a:t>
            </a:r>
            <a:r>
              <a:rPr lang="de-DE" sz="3500" dirty="0"/>
              <a:t> RL </a:t>
            </a:r>
            <a:r>
              <a:rPr lang="de-DE" sz="3500" dirty="0" err="1"/>
              <a:t>to</a:t>
            </a:r>
            <a:r>
              <a:rPr lang="de-DE" sz="3500" dirty="0"/>
              <a:t> adaptive MPC </a:t>
            </a:r>
            <a:r>
              <a:rPr lang="de-DE" sz="3500" dirty="0" err="1"/>
              <a:t>structure</a:t>
            </a:r>
            <a:r>
              <a:rPr lang="de-DE" sz="3500" dirty="0"/>
              <a:t> </a:t>
            </a:r>
          </a:p>
          <a:p>
            <a:r>
              <a:rPr lang="de-DE" sz="3500" b="1" dirty="0"/>
              <a:t>Pro:</a:t>
            </a:r>
            <a:r>
              <a:rPr lang="de-DE" sz="3500" dirty="0"/>
              <a:t> </a:t>
            </a:r>
            <a:r>
              <a:rPr lang="de-DE" sz="3500" dirty="0" err="1"/>
              <a:t>Rigorous</a:t>
            </a:r>
            <a:r>
              <a:rPr lang="de-DE" sz="3500" dirty="0"/>
              <a:t> </a:t>
            </a:r>
            <a:r>
              <a:rPr lang="de-DE" sz="3500" dirty="0" err="1"/>
              <a:t>constraints</a:t>
            </a:r>
            <a:endParaRPr lang="de-DE" sz="3500" dirty="0"/>
          </a:p>
          <a:p>
            <a:r>
              <a:rPr lang="de-DE" sz="3500" b="1" dirty="0"/>
              <a:t>Pro: </a:t>
            </a:r>
            <a:r>
              <a:rPr lang="de-DE" sz="3500" dirty="0"/>
              <a:t>Still </a:t>
            </a:r>
            <a:r>
              <a:rPr lang="de-DE" sz="3500" dirty="0" err="1"/>
              <a:t>interpretable</a:t>
            </a:r>
            <a:endParaRPr lang="de-DE" sz="3500" dirty="0"/>
          </a:p>
          <a:p>
            <a:r>
              <a:rPr lang="de-DE" sz="3500" b="1" dirty="0"/>
              <a:t>Pro:</a:t>
            </a:r>
            <a:r>
              <a:rPr lang="de-DE" sz="3500" dirty="0"/>
              <a:t> </a:t>
            </a:r>
            <a:r>
              <a:rPr lang="de-DE" sz="3500" dirty="0" err="1"/>
              <a:t>Few</a:t>
            </a:r>
            <a:r>
              <a:rPr lang="de-DE" sz="3500" dirty="0"/>
              <a:t> </a:t>
            </a:r>
            <a:r>
              <a:rPr lang="de-DE" sz="3500" dirty="0" err="1"/>
              <a:t>data</a:t>
            </a:r>
            <a:r>
              <a:rPr lang="de-DE" sz="3500" dirty="0"/>
              <a:t> </a:t>
            </a:r>
            <a:r>
              <a:rPr lang="de-DE" sz="3500" dirty="0" err="1"/>
              <a:t>need</a:t>
            </a:r>
            <a:r>
              <a:rPr lang="de-DE" sz="3500" dirty="0"/>
              <a:t> due </a:t>
            </a:r>
            <a:r>
              <a:rPr lang="de-DE" sz="3500" dirty="0" err="1"/>
              <a:t>to</a:t>
            </a:r>
            <a:r>
              <a:rPr lang="de-DE" sz="3500" dirty="0"/>
              <a:t> </a:t>
            </a:r>
            <a:r>
              <a:rPr lang="de-DE" sz="3500" dirty="0" err="1"/>
              <a:t>good</a:t>
            </a:r>
            <a:r>
              <a:rPr lang="de-DE" sz="3500" dirty="0"/>
              <a:t> initial </a:t>
            </a:r>
            <a:r>
              <a:rPr lang="de-DE" sz="3500" dirty="0" err="1"/>
              <a:t>starting</a:t>
            </a:r>
            <a:r>
              <a:rPr lang="de-DE" sz="3500" dirty="0"/>
              <a:t> </a:t>
            </a:r>
            <a:r>
              <a:rPr lang="de-DE" sz="3500" dirty="0" err="1"/>
              <a:t>point</a:t>
            </a:r>
            <a:r>
              <a:rPr lang="de-DE" sz="3500" dirty="0"/>
              <a:t> </a:t>
            </a:r>
            <a:r>
              <a:rPr lang="de-DE" sz="3500" dirty="0" err="1"/>
              <a:t>for</a:t>
            </a:r>
            <a:r>
              <a:rPr lang="de-DE" sz="3500" dirty="0"/>
              <a:t> RL</a:t>
            </a:r>
          </a:p>
        </p:txBody>
      </p:sp>
      <p:sp>
        <p:nvSpPr>
          <p:cNvPr id="6" name="Rounded Rectangle 147">
            <a:extLst>
              <a:ext uri="{FF2B5EF4-FFF2-40B4-BE49-F238E27FC236}">
                <a16:creationId xmlns:a16="http://schemas.microsoft.com/office/drawing/2014/main" id="{9AF0F2E6-ABB5-C25F-BDA2-78CE97B1E470}"/>
              </a:ext>
            </a:extLst>
          </p:cNvPr>
          <p:cNvSpPr/>
          <p:nvPr/>
        </p:nvSpPr>
        <p:spPr bwMode="auto">
          <a:xfrm>
            <a:off x="8189893" y="2251135"/>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High </a:t>
            </a:r>
            <a:r>
              <a:rPr lang="de-DE" sz="1200" b="1" dirty="0">
                <a:latin typeface="Akkurat-Light" panose="02000503030000020004" pitchFamily="2" charset="0"/>
              </a:rPr>
              <a:t>F</a:t>
            </a:r>
            <a:r>
              <a:rPr lang="de-DE" sz="1200" b="1" dirty="0">
                <a:solidFill>
                  <a:schemeClr val="lt1"/>
                </a:solidFill>
                <a:latin typeface="Akkurat-Light" panose="02000503030000020004" pitchFamily="2" charset="0"/>
              </a:rPr>
              <a:t>idelity Model/</a:t>
            </a:r>
            <a:r>
              <a:rPr lang="de-DE" sz="1200" b="1" dirty="0">
                <a:latin typeface="Akkurat-Light" panose="02000503030000020004" pitchFamily="2" charset="0"/>
              </a:rPr>
              <a:t> Real Plant</a:t>
            </a:r>
            <a:endParaRPr lang="de-DE" sz="1200" b="1" dirty="0">
              <a:solidFill>
                <a:schemeClr val="lt1"/>
              </a:solidFill>
              <a:latin typeface="Akkurat-Light" panose="02000503030000020004" pitchFamily="2" charset="0"/>
            </a:endParaRPr>
          </a:p>
        </p:txBody>
      </p:sp>
      <p:grpSp>
        <p:nvGrpSpPr>
          <p:cNvPr id="7" name="Gruppieren 6">
            <a:extLst>
              <a:ext uri="{FF2B5EF4-FFF2-40B4-BE49-F238E27FC236}">
                <a16:creationId xmlns:a16="http://schemas.microsoft.com/office/drawing/2014/main" id="{3E4648AF-71C6-CD89-53BE-6443F2EA065F}"/>
              </a:ext>
            </a:extLst>
          </p:cNvPr>
          <p:cNvGrpSpPr/>
          <p:nvPr/>
        </p:nvGrpSpPr>
        <p:grpSpPr>
          <a:xfrm>
            <a:off x="6105526" y="2481951"/>
            <a:ext cx="2905799" cy="2701349"/>
            <a:chOff x="6105526" y="2481951"/>
            <a:chExt cx="2905799" cy="2701349"/>
          </a:xfrm>
        </p:grpSpPr>
        <p:grpSp>
          <p:nvGrpSpPr>
            <p:cNvPr id="8" name="Gruppieren 7">
              <a:extLst>
                <a:ext uri="{FF2B5EF4-FFF2-40B4-BE49-F238E27FC236}">
                  <a16:creationId xmlns:a16="http://schemas.microsoft.com/office/drawing/2014/main" id="{D138D15E-7BB8-F885-58CD-78127B9DD428}"/>
                </a:ext>
              </a:extLst>
            </p:cNvPr>
            <p:cNvGrpSpPr/>
            <p:nvPr/>
          </p:nvGrpSpPr>
          <p:grpSpPr>
            <a:xfrm>
              <a:off x="6105526" y="2481951"/>
              <a:ext cx="2905799" cy="2701349"/>
              <a:chOff x="6105526" y="2481951"/>
              <a:chExt cx="2905799" cy="2701349"/>
            </a:xfrm>
          </p:grpSpPr>
          <p:cxnSp>
            <p:nvCxnSpPr>
              <p:cNvPr id="10" name="Straight Arrow Connector 99">
                <a:extLst>
                  <a:ext uri="{FF2B5EF4-FFF2-40B4-BE49-F238E27FC236}">
                    <a16:creationId xmlns:a16="http://schemas.microsoft.com/office/drawing/2014/main" id="{7FE68BC3-358A-C563-F0F2-D74C61E63F1C}"/>
                  </a:ext>
                </a:extLst>
              </p:cNvPr>
              <p:cNvCxnSpPr>
                <a:cxnSpLocks/>
                <a:stCxn id="14" idx="2"/>
                <a:endCxn id="16" idx="0"/>
              </p:cNvCxnSpPr>
              <p:nvPr/>
            </p:nvCxnSpPr>
            <p:spPr bwMode="auto">
              <a:xfrm flipH="1">
                <a:off x="6933526" y="3833394"/>
                <a:ext cx="746" cy="989906"/>
              </a:xfrm>
              <a:prstGeom prst="straightConnector1">
                <a:avLst/>
              </a:prstGeom>
              <a:solidFill>
                <a:schemeClr val="tx2"/>
              </a:solidFill>
              <a:ln w="9525" cap="flat" cmpd="sng" algn="ctr">
                <a:solidFill>
                  <a:schemeClr val="accent1"/>
                </a:solidFill>
                <a:prstDash val="solid"/>
                <a:round/>
                <a:headEnd type="none" w="med" len="med"/>
                <a:tailEnd type="triangle"/>
              </a:ln>
              <a:effectLst/>
            </p:spPr>
          </p:cxnSp>
          <p:sp>
            <p:nvSpPr>
              <p:cNvPr id="11" name="TextBox 104">
                <a:extLst>
                  <a:ext uri="{FF2B5EF4-FFF2-40B4-BE49-F238E27FC236}">
                    <a16:creationId xmlns:a16="http://schemas.microsoft.com/office/drawing/2014/main" id="{7250FC91-C343-D4A1-2BD3-E5A350C63ADC}"/>
                  </a:ext>
                </a:extLst>
              </p:cNvPr>
              <p:cNvSpPr txBox="1"/>
              <p:nvPr/>
            </p:nvSpPr>
            <p:spPr bwMode="auto">
              <a:xfrm>
                <a:off x="6382265" y="4209238"/>
                <a:ext cx="620683" cy="276999"/>
              </a:xfrm>
              <a:prstGeom prst="rect">
                <a:avLst/>
              </a:prstGeom>
              <a:noFill/>
            </p:spPr>
            <p:txBody>
              <a:bodyPr wrap="none" rtlCol="0">
                <a:spAutoFit/>
              </a:bodyPr>
              <a:lstStyle/>
              <a:p>
                <a:pPr algn="ctr">
                  <a:defRPr/>
                </a:pPr>
                <a:r>
                  <a:rPr lang="de-DE" sz="1200" dirty="0">
                    <a:latin typeface="Akkurat-Light" panose="02000503030000020004" pitchFamily="2" charset="0"/>
                  </a:rPr>
                  <a:t>Model</a:t>
                </a:r>
                <a:endParaRPr sz="1200" dirty="0">
                  <a:latin typeface="Akkurat-Light" panose="02000503030000020004" pitchFamily="2" charset="0"/>
                </a:endParaRPr>
              </a:p>
            </p:txBody>
          </p:sp>
          <p:sp>
            <p:nvSpPr>
              <p:cNvPr id="12" name="TextBox 111">
                <a:extLst>
                  <a:ext uri="{FF2B5EF4-FFF2-40B4-BE49-F238E27FC236}">
                    <a16:creationId xmlns:a16="http://schemas.microsoft.com/office/drawing/2014/main" id="{0C088058-FD65-7540-09B6-7854FECA4A27}"/>
                  </a:ext>
                </a:extLst>
              </p:cNvPr>
              <p:cNvSpPr txBox="1"/>
              <p:nvPr/>
            </p:nvSpPr>
            <p:spPr bwMode="auto">
              <a:xfrm>
                <a:off x="6955620" y="2481951"/>
                <a:ext cx="518091" cy="276999"/>
              </a:xfrm>
              <a:prstGeom prst="rect">
                <a:avLst/>
              </a:prstGeom>
              <a:noFill/>
            </p:spPr>
            <p:txBody>
              <a:bodyPr wrap="none" rtlCol="0">
                <a:spAutoFit/>
              </a:bodyPr>
              <a:lstStyle/>
              <a:p>
                <a:pPr algn="ctr">
                  <a:defRPr/>
                </a:pPr>
                <a:r>
                  <a:rPr lang="de-DE" sz="1200" dirty="0">
                    <a:latin typeface="Akkurat-Light" panose="02000503030000020004" pitchFamily="2" charset="0"/>
                  </a:rPr>
                  <a:t>Data</a:t>
                </a:r>
                <a:endParaRPr sz="1200" dirty="0">
                  <a:latin typeface="Akkurat-Light" panose="02000503030000020004" pitchFamily="2" charset="0"/>
                </a:endParaRPr>
              </a:p>
            </p:txBody>
          </p:sp>
          <p:cxnSp>
            <p:nvCxnSpPr>
              <p:cNvPr id="13" name="Verbinder: gekrümmt 12">
                <a:extLst>
                  <a:ext uri="{FF2B5EF4-FFF2-40B4-BE49-F238E27FC236}">
                    <a16:creationId xmlns:a16="http://schemas.microsoft.com/office/drawing/2014/main" id="{73BBF15D-5254-8115-6685-193FF163AAD4}"/>
                  </a:ext>
                </a:extLst>
              </p:cNvPr>
              <p:cNvCxnSpPr>
                <a:cxnSpLocks/>
                <a:stCxn id="6" idx="1"/>
                <a:endCxn id="14" idx="0"/>
              </p:cNvCxnSpPr>
              <p:nvPr/>
            </p:nvCxnSpPr>
            <p:spPr bwMode="auto">
              <a:xfrm rot="10800000" flipV="1">
                <a:off x="6934273" y="2521134"/>
                <a:ext cx="1255621" cy="772259"/>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sp>
            <p:nvSpPr>
              <p:cNvPr id="14" name="Rounded Rectangle 145">
                <a:extLst>
                  <a:ext uri="{FF2B5EF4-FFF2-40B4-BE49-F238E27FC236}">
                    <a16:creationId xmlns:a16="http://schemas.microsoft.com/office/drawing/2014/main" id="{79457CFD-6EEC-6922-A49B-536691350F96}"/>
                  </a:ext>
                </a:extLst>
              </p:cNvPr>
              <p:cNvSpPr/>
              <p:nvPr/>
            </p:nvSpPr>
            <p:spPr bwMode="auto">
              <a:xfrm>
                <a:off x="6106272" y="3293394"/>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latin typeface="Akkurat-Light" panose="02000503030000020004" pitchFamily="2" charset="0"/>
                  </a:rPr>
                  <a:t>S</a:t>
                </a:r>
                <a:r>
                  <a:rPr lang="de-DE" sz="1200" b="1" dirty="0">
                    <a:solidFill>
                      <a:schemeClr val="lt1"/>
                    </a:solidFill>
                    <a:latin typeface="Akkurat-Light" panose="02000503030000020004" pitchFamily="2" charset="0"/>
                  </a:rPr>
                  <a:t>urrogate Model</a:t>
                </a:r>
                <a:endParaRPr sz="1200" dirty="0">
                  <a:latin typeface="Akkurat-Light" panose="02000503030000020004" pitchFamily="2" charset="0"/>
                </a:endParaRPr>
              </a:p>
            </p:txBody>
          </p:sp>
          <p:sp>
            <p:nvSpPr>
              <p:cNvPr id="15" name="Freihandform: Form 14">
                <a:extLst>
                  <a:ext uri="{FF2B5EF4-FFF2-40B4-BE49-F238E27FC236}">
                    <a16:creationId xmlns:a16="http://schemas.microsoft.com/office/drawing/2014/main" id="{CCDBA1A1-5E22-0A95-44D1-3E244793122D}"/>
                  </a:ext>
                </a:extLst>
              </p:cNvPr>
              <p:cNvSpPr/>
              <p:nvPr/>
            </p:nvSpPr>
            <p:spPr bwMode="auto">
              <a:xfrm>
                <a:off x="7369622" y="2805120"/>
                <a:ext cx="1412433" cy="2038950"/>
              </a:xfrm>
              <a:custGeom>
                <a:avLst/>
                <a:gdLst>
                  <a:gd name="connsiteX0" fmla="*/ 0 w 1319213"/>
                  <a:gd name="connsiteY0" fmla="*/ 1866900 h 1866900"/>
                  <a:gd name="connsiteX1" fmla="*/ 247650 w 1319213"/>
                  <a:gd name="connsiteY1" fmla="*/ 1428750 h 1866900"/>
                  <a:gd name="connsiteX2" fmla="*/ 1000125 w 1319213"/>
                  <a:gd name="connsiteY2" fmla="*/ 695325 h 1866900"/>
                  <a:gd name="connsiteX3" fmla="*/ 1319213 w 1319213"/>
                  <a:gd name="connsiteY3" fmla="*/ 0 h 1866900"/>
                </a:gdLst>
                <a:ahLst/>
                <a:cxnLst>
                  <a:cxn ang="0">
                    <a:pos x="connsiteX0" y="connsiteY0"/>
                  </a:cxn>
                  <a:cxn ang="0">
                    <a:pos x="connsiteX1" y="connsiteY1"/>
                  </a:cxn>
                  <a:cxn ang="0">
                    <a:pos x="connsiteX2" y="connsiteY2"/>
                  </a:cxn>
                  <a:cxn ang="0">
                    <a:pos x="connsiteX3" y="connsiteY3"/>
                  </a:cxn>
                </a:cxnLst>
                <a:rect l="l" t="t" r="r" b="b"/>
                <a:pathLst>
                  <a:path w="1319213" h="1866900" extrusionOk="0">
                    <a:moveTo>
                      <a:pt x="0" y="1866900"/>
                    </a:moveTo>
                    <a:cubicBezTo>
                      <a:pt x="40481" y="1745456"/>
                      <a:pt x="80962" y="1624013"/>
                      <a:pt x="247650" y="1428750"/>
                    </a:cubicBezTo>
                    <a:cubicBezTo>
                      <a:pt x="414338" y="1233487"/>
                      <a:pt x="821531" y="933450"/>
                      <a:pt x="1000125" y="695325"/>
                    </a:cubicBezTo>
                    <a:cubicBezTo>
                      <a:pt x="1178719" y="457200"/>
                      <a:pt x="1270000" y="147638"/>
                      <a:pt x="1319213" y="0"/>
                    </a:cubicBezTo>
                  </a:path>
                </a:pathLst>
              </a:custGeom>
              <a:noFill/>
              <a:ln w="9525" cap="flat" cmpd="sng" algn="ctr">
                <a:solidFill>
                  <a:schemeClr val="accent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a:lnSpc>
                    <a:spcPct val="100000"/>
                  </a:lnSpc>
                  <a:spcBef>
                    <a:spcPts val="0"/>
                  </a:spcBef>
                  <a:spcAft>
                    <a:spcPts val="0"/>
                  </a:spcAft>
                  <a:buClrTx/>
                  <a:buSzTx/>
                  <a:buFontTx/>
                  <a:buNone/>
                  <a:defRPr/>
                </a:pPr>
                <a:endParaRPr lang="en-US" sz="1200" b="0" i="0" u="none" strike="noStrike" cap="none">
                  <a:ln>
                    <a:noFill/>
                  </a:ln>
                  <a:solidFill>
                    <a:schemeClr val="tx1"/>
                  </a:solidFill>
                  <a:latin typeface="Arial"/>
                </a:endParaRPr>
              </a:p>
            </p:txBody>
          </p:sp>
          <mc:AlternateContent xmlns:mc="http://schemas.openxmlformats.org/markup-compatibility/2006" xmlns:a14="http://schemas.microsoft.com/office/drawing/2010/main">
            <mc:Choice Requires="a14">
              <p:sp>
                <p:nvSpPr>
                  <p:cNvPr id="16" name="Rounded Rectangle 148">
                    <a:extLst>
                      <a:ext uri="{FF2B5EF4-FFF2-40B4-BE49-F238E27FC236}">
                        <a16:creationId xmlns:a16="http://schemas.microsoft.com/office/drawing/2014/main" id="{C727402F-6152-8E94-70CF-451233B0980F}"/>
                      </a:ext>
                    </a:extLst>
                  </p:cNvPr>
                  <p:cNvSpPr/>
                  <p:nvPr/>
                </p:nvSpPr>
                <p:spPr bwMode="auto">
                  <a:xfrm>
                    <a:off x="6105526" y="4823300"/>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Para xmlns:m="http://schemas.openxmlformats.org/officeDocument/2006/math">
                        <m:oMathParaPr>
                          <m:jc m:val="centerGroup"/>
                        </m:oMathParaPr>
                        <m:oMath xmlns:m="http://schemas.openxmlformats.org/officeDocument/2006/math">
                          <m:r>
                            <m:rPr>
                              <m:nor/>
                            </m:rPr>
                            <a:rPr lang="de-DE" sz="1200" b="1" i="0" dirty="0" smtClean="0">
                              <a:solidFill>
                                <a:schemeClr val="lt1"/>
                              </a:solidFill>
                              <a:latin typeface="Akkurat-Light" panose="02000503030000020004" pitchFamily="2" charset="0"/>
                            </a:rPr>
                            <m:t>MPC</m:t>
                          </m:r>
                          <m:d>
                            <m:dPr>
                              <m:ctrlPr>
                                <a:rPr lang="de-DE" sz="1200" b="1" i="1" dirty="0" smtClean="0">
                                  <a:solidFill>
                                    <a:schemeClr val="lt1"/>
                                  </a:solidFill>
                                  <a:latin typeface="Cambria Math" panose="02040503050406030204" pitchFamily="18" charset="0"/>
                                </a:rPr>
                              </m:ctrlPr>
                            </m:dPr>
                            <m:e>
                              <m:r>
                                <a:rPr lang="de-DE" sz="1200" b="1" i="1" dirty="0" smtClean="0">
                                  <a:solidFill>
                                    <a:schemeClr val="lt1"/>
                                  </a:solidFill>
                                  <a:latin typeface="Cambria Math" panose="02040503050406030204" pitchFamily="18" charset="0"/>
                                </a:rPr>
                                <m:t>𝜽</m:t>
                              </m:r>
                            </m:e>
                          </m:d>
                        </m:oMath>
                      </m:oMathPara>
                    </a14:m>
                    <a:endParaRPr b="1" dirty="0">
                      <a:latin typeface="Akkurat-Light" panose="02000503030000020004" pitchFamily="2" charset="0"/>
                    </a:endParaRPr>
                  </a:p>
                </p:txBody>
              </p:sp>
            </mc:Choice>
            <mc:Fallback xmlns="">
              <p:sp>
                <p:nvSpPr>
                  <p:cNvPr id="16" name="Rounded Rectangle 148">
                    <a:extLst>
                      <a:ext uri="{FF2B5EF4-FFF2-40B4-BE49-F238E27FC236}">
                        <a16:creationId xmlns:a16="http://schemas.microsoft.com/office/drawing/2014/main" id="{C727402F-6152-8E94-70CF-451233B0980F}"/>
                      </a:ext>
                    </a:extLst>
                  </p:cNvPr>
                  <p:cNvSpPr>
                    <a:spLocks noRot="1" noChangeAspect="1" noMove="1" noResize="1" noEditPoints="1" noAdjustHandles="1" noChangeArrowheads="1" noChangeShapeType="1" noTextEdit="1"/>
                  </p:cNvSpPr>
                  <p:nvPr/>
                </p:nvSpPr>
                <p:spPr bwMode="auto">
                  <a:xfrm>
                    <a:off x="6105526" y="4823300"/>
                    <a:ext cx="1656000" cy="360000"/>
                  </a:xfrm>
                  <a:prstGeom prst="roundRect">
                    <a:avLst>
                      <a:gd name="adj" fmla="val 16667"/>
                    </a:avLst>
                  </a:prstGeom>
                  <a:blipFill>
                    <a:blip r:embed="rId2"/>
                    <a:stretch>
                      <a:fillRect/>
                    </a:stretch>
                  </a:blipFill>
                </p:spPr>
                <p:txBody>
                  <a:bodyPr/>
                  <a:lstStyle/>
                  <a:p>
                    <a:r>
                      <a:rPr lang="en-US">
                        <a:noFill/>
                      </a:rPr>
                      <a:t> </a:t>
                    </a:r>
                  </a:p>
                </p:txBody>
              </p:sp>
            </mc:Fallback>
          </mc:AlternateContent>
          <p:sp>
            <p:nvSpPr>
              <p:cNvPr id="17" name="TextBox 104">
                <a:extLst>
                  <a:ext uri="{FF2B5EF4-FFF2-40B4-BE49-F238E27FC236}">
                    <a16:creationId xmlns:a16="http://schemas.microsoft.com/office/drawing/2014/main" id="{5686214A-F1FA-6B31-05C1-B83234F3FBB5}"/>
                  </a:ext>
                </a:extLst>
              </p:cNvPr>
              <p:cNvSpPr txBox="1"/>
              <p:nvPr/>
            </p:nvSpPr>
            <p:spPr bwMode="auto">
              <a:xfrm>
                <a:off x="7209857" y="3969124"/>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cxnSp>
            <p:nvCxnSpPr>
              <p:cNvPr id="18" name="Verbinder: gekrümmt 17">
                <a:extLst>
                  <a:ext uri="{FF2B5EF4-FFF2-40B4-BE49-F238E27FC236}">
                    <a16:creationId xmlns:a16="http://schemas.microsoft.com/office/drawing/2014/main" id="{082BF249-B349-56B7-D45C-B95FB37287AA}"/>
                  </a:ext>
                </a:extLst>
              </p:cNvPr>
              <p:cNvCxnSpPr>
                <a:cxnSpLocks/>
                <a:stCxn id="22" idx="2"/>
                <a:endCxn id="16" idx="3"/>
              </p:cNvCxnSpPr>
              <p:nvPr/>
            </p:nvCxnSpPr>
            <p:spPr bwMode="auto">
              <a:xfrm rot="5400000">
                <a:off x="8109844" y="4101819"/>
                <a:ext cx="553164" cy="1249799"/>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grpSp>
        <p:sp>
          <p:nvSpPr>
            <p:cNvPr id="9" name="TextBox 104">
              <a:extLst>
                <a:ext uri="{FF2B5EF4-FFF2-40B4-BE49-F238E27FC236}">
                  <a16:creationId xmlns:a16="http://schemas.microsoft.com/office/drawing/2014/main" id="{DEAAC30E-2C48-3373-B068-792C93C98D22}"/>
                </a:ext>
              </a:extLst>
            </p:cNvPr>
            <p:cNvSpPr txBox="1"/>
            <p:nvPr/>
          </p:nvSpPr>
          <p:spPr bwMode="auto">
            <a:xfrm>
              <a:off x="8075838" y="4535296"/>
              <a:ext cx="777777" cy="276999"/>
            </a:xfrm>
            <a:prstGeom prst="rect">
              <a:avLst/>
            </a:prstGeom>
            <a:noFill/>
          </p:spPr>
          <p:txBody>
            <a:bodyPr wrap="none" rtlCol="0">
              <a:spAutoFit/>
            </a:bodyPr>
            <a:lstStyle/>
            <a:p>
              <a:pPr algn="ctr">
                <a:defRPr/>
              </a:pPr>
              <a:r>
                <a:rPr lang="de-DE" sz="1200" dirty="0">
                  <a:latin typeface="Akkurat-Light" panose="02000503030000020004" pitchFamily="2" charset="0"/>
                </a:rPr>
                <a:t>Updates</a:t>
              </a:r>
              <a:endParaRPr sz="1200" dirty="0">
                <a:latin typeface="Akkurat-Light" panose="02000503030000020004" pitchFamily="2" charset="0"/>
              </a:endParaRPr>
            </a:p>
          </p:txBody>
        </p:sp>
      </p:grpSp>
      <p:grpSp>
        <p:nvGrpSpPr>
          <p:cNvPr id="19" name="Gruppieren 18">
            <a:extLst>
              <a:ext uri="{FF2B5EF4-FFF2-40B4-BE49-F238E27FC236}">
                <a16:creationId xmlns:a16="http://schemas.microsoft.com/office/drawing/2014/main" id="{A19B6E4B-94E7-C251-408C-B6B2BAC20D06}"/>
              </a:ext>
            </a:extLst>
          </p:cNvPr>
          <p:cNvGrpSpPr/>
          <p:nvPr/>
        </p:nvGrpSpPr>
        <p:grpSpPr>
          <a:xfrm>
            <a:off x="8183324" y="2521135"/>
            <a:ext cx="3675266" cy="2662165"/>
            <a:chOff x="8183324" y="2521135"/>
            <a:chExt cx="3675266" cy="2662165"/>
          </a:xfrm>
        </p:grpSpPr>
        <p:cxnSp>
          <p:nvCxnSpPr>
            <p:cNvPr id="20" name="Gerade Verbindung mit Pfeil 19">
              <a:extLst>
                <a:ext uri="{FF2B5EF4-FFF2-40B4-BE49-F238E27FC236}">
                  <a16:creationId xmlns:a16="http://schemas.microsoft.com/office/drawing/2014/main" id="{DFF86A3D-9BB8-9D0E-4CA6-B8186369FE8A}"/>
                </a:ext>
              </a:extLst>
            </p:cNvPr>
            <p:cNvCxnSpPr>
              <a:cxnSpLocks/>
              <a:stCxn id="6" idx="2"/>
              <a:endCxn id="22" idx="0"/>
            </p:cNvCxnSpPr>
            <p:nvPr/>
          </p:nvCxnSpPr>
          <p:spPr bwMode="auto">
            <a:xfrm flipH="1">
              <a:off x="9011325" y="2791135"/>
              <a:ext cx="6568" cy="1299001"/>
            </a:xfrm>
            <a:prstGeom prst="straightConnector1">
              <a:avLst/>
            </a:prstGeom>
            <a:solidFill>
              <a:schemeClr val="tx2"/>
            </a:solidFill>
            <a:ln w="9525" cap="flat" cmpd="sng" algn="ctr">
              <a:solidFill>
                <a:schemeClr val="accent1"/>
              </a:solidFill>
              <a:prstDash val="solid"/>
              <a:round/>
              <a:headEnd type="none" w="med" len="med"/>
              <a:tailEnd type="triangle"/>
            </a:ln>
            <a:effectLst/>
          </p:spPr>
        </p:cxnSp>
        <p:sp>
          <p:nvSpPr>
            <p:cNvPr id="21" name="TextBox 104">
              <a:extLst>
                <a:ext uri="{FF2B5EF4-FFF2-40B4-BE49-F238E27FC236}">
                  <a16:creationId xmlns:a16="http://schemas.microsoft.com/office/drawing/2014/main" id="{DC49489B-8E98-6B79-1BB4-2BC2B13EBC13}"/>
                </a:ext>
              </a:extLst>
            </p:cNvPr>
            <p:cNvSpPr txBox="1"/>
            <p:nvPr/>
          </p:nvSpPr>
          <p:spPr bwMode="auto">
            <a:xfrm>
              <a:off x="8947052" y="3175579"/>
              <a:ext cx="865943" cy="461665"/>
            </a:xfrm>
            <a:prstGeom prst="rect">
              <a:avLst/>
            </a:prstGeom>
            <a:noFill/>
          </p:spPr>
          <p:txBody>
            <a:bodyPr wrap="none" rtlCol="0">
              <a:spAutoFit/>
            </a:bodyPr>
            <a:lstStyle/>
            <a:p>
              <a:pPr algn="ctr">
                <a:defRPr/>
              </a:pPr>
              <a:r>
                <a:rPr lang="de-DE" sz="1200" dirty="0">
                  <a:latin typeface="Akkurat-Light" panose="02000503030000020004" pitchFamily="2" charset="0"/>
                </a:rPr>
                <a:t>State and</a:t>
              </a:r>
              <a:br>
                <a:rPr lang="de-DE" sz="1200" dirty="0">
                  <a:latin typeface="Akkurat-Light" panose="02000503030000020004" pitchFamily="2" charset="0"/>
                </a:rPr>
              </a:br>
              <a:r>
                <a:rPr lang="de-DE" sz="1200" dirty="0" err="1">
                  <a:latin typeface="Akkurat-Light" panose="02000503030000020004" pitchFamily="2" charset="0"/>
                </a:rPr>
                <a:t>Reward</a:t>
              </a:r>
              <a:endParaRPr lang="de-DE" sz="1200" dirty="0">
                <a:latin typeface="Akkurat-Light" panose="02000503030000020004" pitchFamily="2" charset="0"/>
              </a:endParaRPr>
            </a:p>
          </p:txBody>
        </p:sp>
        <p:sp>
          <p:nvSpPr>
            <p:cNvPr id="22" name="Rounded Rectangle 149">
              <a:extLst>
                <a:ext uri="{FF2B5EF4-FFF2-40B4-BE49-F238E27FC236}">
                  <a16:creationId xmlns:a16="http://schemas.microsoft.com/office/drawing/2014/main" id="{877F1D5F-8AB2-CC08-6D98-7A1F035CF7C3}"/>
                </a:ext>
              </a:extLst>
            </p:cNvPr>
            <p:cNvSpPr/>
            <p:nvPr/>
          </p:nvSpPr>
          <p:spPr bwMode="auto">
            <a:xfrm>
              <a:off x="8183324" y="4090136"/>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RL</a:t>
              </a:r>
              <a:endParaRPr sz="2000" dirty="0">
                <a:latin typeface="Akkurat-Light" panose="02000503030000020004" pitchFamily="2" charset="0"/>
              </a:endParaRPr>
            </a:p>
          </p:txBody>
        </p:sp>
        <p:sp>
          <p:nvSpPr>
            <p:cNvPr id="23" name="Rounded Rectangle 148">
              <a:extLst>
                <a:ext uri="{FF2B5EF4-FFF2-40B4-BE49-F238E27FC236}">
                  <a16:creationId xmlns:a16="http://schemas.microsoft.com/office/drawing/2014/main" id="{09D4998A-4FA9-2C81-AE95-55CB68AC0420}"/>
                </a:ext>
              </a:extLst>
            </p:cNvPr>
            <p:cNvSpPr/>
            <p:nvPr/>
          </p:nvSpPr>
          <p:spPr bwMode="auto">
            <a:xfrm>
              <a:off x="10202590" y="4823300"/>
              <a:ext cx="1656000" cy="360000"/>
            </a:xfrm>
            <a:prstGeom prst="roundRect">
              <a:avLst>
                <a:gd name="adj" fmla="val 16667"/>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ANN</a:t>
              </a:r>
              <a:endParaRPr sz="2000" dirty="0">
                <a:latin typeface="Akkurat-Light" panose="02000503030000020004" pitchFamily="2" charset="0"/>
              </a:endParaRPr>
            </a:p>
          </p:txBody>
        </p:sp>
        <p:cxnSp>
          <p:nvCxnSpPr>
            <p:cNvPr id="24" name="Verbinder: gekrümmt 23">
              <a:extLst>
                <a:ext uri="{FF2B5EF4-FFF2-40B4-BE49-F238E27FC236}">
                  <a16:creationId xmlns:a16="http://schemas.microsoft.com/office/drawing/2014/main" id="{DD348C4B-19FF-1655-65AD-29A8D5C8D121}"/>
                </a:ext>
              </a:extLst>
            </p:cNvPr>
            <p:cNvCxnSpPr>
              <a:cxnSpLocks/>
              <a:stCxn id="22" idx="2"/>
              <a:endCxn id="23" idx="1"/>
            </p:cNvCxnSpPr>
            <p:nvPr/>
          </p:nvCxnSpPr>
          <p:spPr bwMode="auto">
            <a:xfrm rot="16199999" flipH="1">
              <a:off x="9330375" y="4131085"/>
              <a:ext cx="553164" cy="1191265"/>
            </a:xfrm>
            <a:prstGeom prst="curvedConnector2">
              <a:avLst/>
            </a:prstGeom>
            <a:solidFill>
              <a:schemeClr val="accent1">
                <a:lumMod val="40000"/>
                <a:lumOff val="60000"/>
              </a:schemeClr>
            </a:solidFill>
            <a:ln>
              <a:solidFill>
                <a:schemeClr val="accent1">
                  <a:lumMod val="60000"/>
                  <a:lumOff val="4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104">
              <a:extLst>
                <a:ext uri="{FF2B5EF4-FFF2-40B4-BE49-F238E27FC236}">
                  <a16:creationId xmlns:a16="http://schemas.microsoft.com/office/drawing/2014/main" id="{598E6548-9DC4-0650-D311-D87E2EFAF9F7}"/>
                </a:ext>
              </a:extLst>
            </p:cNvPr>
            <p:cNvSpPr txBox="1"/>
            <p:nvPr/>
          </p:nvSpPr>
          <p:spPr bwMode="auto">
            <a:xfrm>
              <a:off x="9213157" y="4535296"/>
              <a:ext cx="777777" cy="276999"/>
            </a:xfrm>
            <a:prstGeom prst="rect">
              <a:avLst/>
            </a:prstGeom>
            <a:noFill/>
          </p:spPr>
          <p:txBody>
            <a:bodyPr wrap="none" rtlCol="0">
              <a:spAutoFit/>
            </a:bodyPr>
            <a:lstStyle/>
            <a:p>
              <a:pPr algn="ctr">
                <a:defRPr/>
              </a:pPr>
              <a:r>
                <a:rPr lang="de-DE" sz="1200" dirty="0">
                  <a:latin typeface="Akkurat-Light" panose="02000503030000020004" pitchFamily="2" charset="0"/>
                </a:rPr>
                <a:t>Updates</a:t>
              </a:r>
              <a:endParaRPr sz="1200" dirty="0">
                <a:latin typeface="Akkurat-Light" panose="02000503030000020004" pitchFamily="2" charset="0"/>
              </a:endParaRPr>
            </a:p>
          </p:txBody>
        </p:sp>
        <p:cxnSp>
          <p:nvCxnSpPr>
            <p:cNvPr id="26" name="Verbinder: gekrümmt 25">
              <a:extLst>
                <a:ext uri="{FF2B5EF4-FFF2-40B4-BE49-F238E27FC236}">
                  <a16:creationId xmlns:a16="http://schemas.microsoft.com/office/drawing/2014/main" id="{97E05B17-49A0-3C67-0195-01243B84013C}"/>
                </a:ext>
              </a:extLst>
            </p:cNvPr>
            <p:cNvCxnSpPr>
              <a:cxnSpLocks/>
              <a:stCxn id="23" idx="0"/>
              <a:endCxn id="6" idx="3"/>
            </p:cNvCxnSpPr>
            <p:nvPr/>
          </p:nvCxnSpPr>
          <p:spPr bwMode="auto">
            <a:xfrm rot="16199999" flipV="1">
              <a:off x="9287160" y="3079869"/>
              <a:ext cx="2302165" cy="1184697"/>
            </a:xfrm>
            <a:prstGeom prst="curvedConnector2">
              <a:avLst/>
            </a:prstGeom>
            <a:solidFill>
              <a:schemeClr val="accent1">
                <a:lumMod val="40000"/>
                <a:lumOff val="60000"/>
              </a:schemeClr>
            </a:solidFill>
            <a:ln>
              <a:solidFill>
                <a:schemeClr val="accent1">
                  <a:lumMod val="60000"/>
                  <a:lumOff val="4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104">
              <a:extLst>
                <a:ext uri="{FF2B5EF4-FFF2-40B4-BE49-F238E27FC236}">
                  <a16:creationId xmlns:a16="http://schemas.microsoft.com/office/drawing/2014/main" id="{EAE26511-D6D1-DFBE-1168-F4BDB976769E}"/>
                </a:ext>
              </a:extLst>
            </p:cNvPr>
            <p:cNvSpPr txBox="1"/>
            <p:nvPr/>
          </p:nvSpPr>
          <p:spPr bwMode="auto">
            <a:xfrm>
              <a:off x="10748340" y="3302135"/>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grpSp>
    </p:spTree>
    <p:extLst>
      <p:ext uri="{BB962C8B-B14F-4D97-AF65-F5344CB8AC3E}">
        <p14:creationId xmlns:p14="http://schemas.microsoft.com/office/powerpoint/2010/main" val="2946884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6B336-CB67-A01F-73E3-6B8003269F88}"/>
              </a:ext>
            </a:extLst>
          </p:cNvPr>
          <p:cNvSpPr>
            <a:spLocks noGrp="1"/>
          </p:cNvSpPr>
          <p:nvPr>
            <p:ph type="title"/>
          </p:nvPr>
        </p:nvSpPr>
        <p:spPr/>
        <p:txBody>
          <a:bodyPr/>
          <a:lstStyle/>
          <a:p>
            <a:r>
              <a:rPr lang="en-US" dirty="0"/>
              <a:t>Reinforced Model Predictive Control</a:t>
            </a:r>
          </a:p>
        </p:txBody>
      </p:sp>
      <p:sp>
        <p:nvSpPr>
          <p:cNvPr id="3" name="Fußzeilenplatzhalter 2">
            <a:extLst>
              <a:ext uri="{FF2B5EF4-FFF2-40B4-BE49-F238E27FC236}">
                <a16:creationId xmlns:a16="http://schemas.microsoft.com/office/drawing/2014/main" id="{C37A1C13-DE7A-5ECA-DC4A-96684E05CAFA}"/>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1B34A502-51AD-94C1-FE73-7B27F96584F1}"/>
              </a:ext>
            </a:extLst>
          </p:cNvPr>
          <p:cNvSpPr>
            <a:spLocks noGrp="1"/>
          </p:cNvSpPr>
          <p:nvPr>
            <p:ph type="sldNum" sz="quarter" idx="12"/>
          </p:nvPr>
        </p:nvSpPr>
        <p:spPr/>
        <p:txBody>
          <a:bodyPr/>
          <a:lstStyle/>
          <a:p>
            <a:fld id="{C670C496-A904-1340-8EB4-099EE873EDF4}" type="slidenum">
              <a:rPr lang="en-US" smtClean="0"/>
              <a:pPr/>
              <a:t>4</a:t>
            </a:fld>
            <a:endParaRPr lang="en-US">
              <a:latin typeface="Akkurat-Light" panose="02000503030000020004" pitchFamily="2" charset="77"/>
            </a:endParaRPr>
          </a:p>
        </p:txBody>
      </p:sp>
      <p:sp>
        <p:nvSpPr>
          <p:cNvPr id="30" name="Text Placeholder 29"/>
          <p:cNvSpPr>
            <a:spLocks noGrp="1"/>
          </p:cNvSpPr>
          <p:nvPr>
            <p:ph type="body" sz="quarter" idx="13"/>
          </p:nvPr>
        </p:nvSpPr>
        <p:spPr/>
        <p:txBody>
          <a:bodyPr>
            <a:normAutofit fontScale="92500" lnSpcReduction="10000"/>
          </a:bodyPr>
          <a:lstStyle/>
          <a:p>
            <a:pPr marL="0" indent="0">
              <a:buNone/>
            </a:pPr>
            <a:r>
              <a:rPr lang="en-US" b="1" dirty="0"/>
              <a:t>Parameterized MPC structure</a:t>
            </a:r>
            <a:r>
              <a:rPr lang="en-US" b="1" baseline="30000" dirty="0"/>
              <a:t>[1]</a:t>
            </a:r>
          </a:p>
          <a:p>
            <a:endParaRPr lang="en-US" sz="2600" b="1" dirty="0"/>
          </a:p>
          <a:p>
            <a:endParaRPr lang="en-US" b="1" dirty="0"/>
          </a:p>
          <a:p>
            <a:endParaRPr lang="en-US" b="1" dirty="0"/>
          </a:p>
          <a:p>
            <a:endParaRPr lang="en-US" b="1" dirty="0"/>
          </a:p>
          <a:p>
            <a:endParaRPr lang="en-US" b="1" dirty="0"/>
          </a:p>
          <a:p>
            <a:pPr marL="0" indent="0">
              <a:buNone/>
            </a:pPr>
            <a:r>
              <a:rPr lang="en-US" b="1" dirty="0"/>
              <a:t>Approximation of</a:t>
            </a:r>
            <a:r>
              <a:rPr lang="en-US" b="1" baseline="30000" dirty="0"/>
              <a:t>[1]</a:t>
            </a:r>
          </a:p>
          <a:p>
            <a:pPr lvl="1"/>
            <a:r>
              <a:rPr lang="en-US" dirty="0"/>
              <a:t>Action value function</a:t>
            </a:r>
          </a:p>
          <a:p>
            <a:pPr lvl="1"/>
            <a:r>
              <a:rPr lang="en-US" dirty="0"/>
              <a:t>State value function</a:t>
            </a:r>
          </a:p>
          <a:p>
            <a:pPr lvl="1"/>
            <a:r>
              <a:rPr lang="en-US" dirty="0"/>
              <a:t>Policy</a:t>
            </a:r>
          </a:p>
        </p:txBody>
      </p:sp>
      <p:sp>
        <p:nvSpPr>
          <p:cNvPr id="78" name="Content Placeholder 77"/>
          <p:cNvSpPr>
            <a:spLocks noGrp="1"/>
          </p:cNvSpPr>
          <p:nvPr>
            <p:ph sz="quarter" idx="14"/>
          </p:nvPr>
        </p:nvSpPr>
        <p:spPr/>
        <p:txBody>
          <a:bodyPr/>
          <a:lstStyle/>
          <a:p>
            <a:r>
              <a:rPr lang="de-DE" dirty="0"/>
              <a:t>S. Gros und M. </a:t>
            </a:r>
            <a:r>
              <a:rPr lang="de-DE" dirty="0" err="1"/>
              <a:t>Zanon</a:t>
            </a:r>
            <a:r>
              <a:rPr lang="de-DE" dirty="0"/>
              <a:t>, „Data-</a:t>
            </a:r>
            <a:r>
              <a:rPr lang="de-DE" dirty="0" err="1"/>
              <a:t>Driven</a:t>
            </a:r>
            <a:r>
              <a:rPr lang="de-DE" dirty="0"/>
              <a:t> </a:t>
            </a:r>
            <a:r>
              <a:rPr lang="de-DE" dirty="0" err="1"/>
              <a:t>Economic</a:t>
            </a:r>
            <a:r>
              <a:rPr lang="de-DE" dirty="0"/>
              <a:t> NMPC </a:t>
            </a:r>
            <a:r>
              <a:rPr lang="de-DE" dirty="0" err="1"/>
              <a:t>Using</a:t>
            </a:r>
            <a:r>
              <a:rPr lang="de-DE" dirty="0"/>
              <a:t> Reinforcement Learning“, </a:t>
            </a:r>
            <a:r>
              <a:rPr lang="de-DE" i="1" dirty="0"/>
              <a:t>IEEE Trans. Automat. </a:t>
            </a:r>
            <a:r>
              <a:rPr lang="de-DE" i="1" dirty="0" err="1"/>
              <a:t>Contr</a:t>
            </a:r>
            <a:r>
              <a:rPr lang="de-DE" i="1" dirty="0"/>
              <a:t>.</a:t>
            </a:r>
            <a:r>
              <a:rPr lang="de-DE" dirty="0"/>
              <a:t>, Feb. 2020.</a:t>
            </a:r>
          </a:p>
        </p:txBody>
      </p:sp>
      <p:grpSp>
        <p:nvGrpSpPr>
          <p:cNvPr id="76" name="Group 75"/>
          <p:cNvGrpSpPr/>
          <p:nvPr/>
        </p:nvGrpSpPr>
        <p:grpSpPr>
          <a:xfrm>
            <a:off x="4429125" y="4572000"/>
            <a:ext cx="2975059" cy="1098980"/>
            <a:chOff x="4429125" y="4572000"/>
            <a:chExt cx="2975059" cy="1098980"/>
          </a:xfrm>
        </p:grpSpPr>
        <p:pic>
          <p:nvPicPr>
            <p:cNvPr id="41" name="Picture 40" descr="\documentclass{article}&#10;\usepackage{amsmath}&#10;\pagestyle{empty}&#10;\begin{document}&#10;&#10;\begin{align*}&#10;V_\theta \left(s\right) = \min_{a} Q_\theta \left(s, a\right)&#10;\end{align*}&#10;&#10;&#10;\end{document}" title="IguanaTex Bitmap Display"/>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429125" y="4932000"/>
              <a:ext cx="2530041" cy="377243"/>
            </a:xfrm>
            <a:prstGeom prst="rect">
              <a:avLst/>
            </a:prstGeom>
          </p:spPr>
        </p:pic>
        <p:pic>
          <p:nvPicPr>
            <p:cNvPr id="43" name="Picture 42" descr="\documentclass{article}&#10;\usepackage{amsmath}&#10;\pagestyle{empty}&#10;\begin{document}&#10;&#10;\begin{align*}&#10;Q_\theta \left(s, a\right)&#10;\end{align*}&#10;&#10;&#10;\end{document}" title="IguanaTex Bitmap Display"/>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429125" y="4572000"/>
              <a:ext cx="969872" cy="279603"/>
            </a:xfrm>
            <a:prstGeom prst="rect">
              <a:avLst/>
            </a:prstGeom>
          </p:spPr>
        </p:pic>
        <p:pic>
          <p:nvPicPr>
            <p:cNvPr id="46" name="Picture 45" descr="\documentclass{article}&#10;\usepackage{amsmath}&#10;\pagestyle{empty}&#10;\begin{document}&#10;&#10;\begin{align*}&#10;\pi_\theta \left(s\right) = \arg \min_{a} Q_\theta \left(s, a\right)&#10;\end{align*}&#10;&#10;&#10;\end{document}" title="IguanaTex Bitmap Display"/>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429125" y="5292000"/>
              <a:ext cx="2975059" cy="378980"/>
            </a:xfrm>
            <a:prstGeom prst="rect">
              <a:avLst/>
            </a:prstGeom>
          </p:spPr>
        </p:pic>
      </p:grpSp>
      <p:sp>
        <p:nvSpPr>
          <p:cNvPr id="59" name="Rounded Rectangle 147">
            <a:extLst>
              <a:ext uri="{FF2B5EF4-FFF2-40B4-BE49-F238E27FC236}">
                <a16:creationId xmlns:a16="http://schemas.microsoft.com/office/drawing/2014/main" id="{9AF0F2E6-ABB5-C25F-BDA2-78CE97B1E470}"/>
              </a:ext>
            </a:extLst>
          </p:cNvPr>
          <p:cNvSpPr/>
          <p:nvPr/>
        </p:nvSpPr>
        <p:spPr bwMode="auto">
          <a:xfrm>
            <a:off x="9848254" y="2250000"/>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solidFill>
                  <a:schemeClr val="lt1"/>
                </a:solidFill>
                <a:latin typeface="Akkurat-Light" panose="02000503030000020004" pitchFamily="2" charset="0"/>
              </a:rPr>
              <a:t>High </a:t>
            </a:r>
            <a:r>
              <a:rPr lang="de-DE" sz="1200" b="1" dirty="0">
                <a:latin typeface="Akkurat-Light" panose="02000503030000020004" pitchFamily="2" charset="0"/>
              </a:rPr>
              <a:t>F</a:t>
            </a:r>
            <a:r>
              <a:rPr lang="de-DE" sz="1200" b="1" dirty="0">
                <a:solidFill>
                  <a:schemeClr val="lt1"/>
                </a:solidFill>
                <a:latin typeface="Akkurat-Light" panose="02000503030000020004" pitchFamily="2" charset="0"/>
              </a:rPr>
              <a:t>idelity Model/</a:t>
            </a:r>
            <a:r>
              <a:rPr lang="de-DE" sz="1200" b="1" dirty="0">
                <a:latin typeface="Akkurat-Light" panose="02000503030000020004" pitchFamily="2" charset="0"/>
              </a:rPr>
              <a:t> Real Plant</a:t>
            </a:r>
            <a:endParaRPr lang="de-DE" sz="1200" b="1" dirty="0">
              <a:solidFill>
                <a:schemeClr val="lt1"/>
              </a:solidFill>
              <a:latin typeface="Akkurat-Light" panose="02000503030000020004" pitchFamily="2" charset="0"/>
            </a:endParaRPr>
          </a:p>
        </p:txBody>
      </p:sp>
      <p:cxnSp>
        <p:nvCxnSpPr>
          <p:cNvPr id="63" name="Straight Arrow Connector 99">
            <a:extLst>
              <a:ext uri="{FF2B5EF4-FFF2-40B4-BE49-F238E27FC236}">
                <a16:creationId xmlns:a16="http://schemas.microsoft.com/office/drawing/2014/main" id="{7FE68BC3-358A-C563-F0F2-D74C61E63F1C}"/>
              </a:ext>
            </a:extLst>
          </p:cNvPr>
          <p:cNvCxnSpPr>
            <a:cxnSpLocks/>
            <a:stCxn id="67" idx="2"/>
            <a:endCxn id="69" idx="0"/>
          </p:cNvCxnSpPr>
          <p:nvPr/>
        </p:nvCxnSpPr>
        <p:spPr bwMode="auto">
          <a:xfrm flipH="1">
            <a:off x="8591887" y="3832259"/>
            <a:ext cx="746" cy="989906"/>
          </a:xfrm>
          <a:prstGeom prst="straightConnector1">
            <a:avLst/>
          </a:prstGeom>
          <a:solidFill>
            <a:schemeClr val="tx2"/>
          </a:solidFill>
          <a:ln w="9525" cap="flat" cmpd="sng" algn="ctr">
            <a:solidFill>
              <a:schemeClr val="accent1"/>
            </a:solidFill>
            <a:prstDash val="solid"/>
            <a:round/>
            <a:headEnd type="none" w="med" len="med"/>
            <a:tailEnd type="triangle"/>
          </a:ln>
          <a:effectLst/>
        </p:spPr>
      </p:cxnSp>
      <p:sp>
        <p:nvSpPr>
          <p:cNvPr id="64" name="TextBox 104 1">
            <a:extLst>
              <a:ext uri="{FF2B5EF4-FFF2-40B4-BE49-F238E27FC236}">
                <a16:creationId xmlns:a16="http://schemas.microsoft.com/office/drawing/2014/main" id="{7250FC91-C343-D4A1-2BD3-E5A350C63ADC}"/>
              </a:ext>
            </a:extLst>
          </p:cNvPr>
          <p:cNvSpPr txBox="1"/>
          <p:nvPr/>
        </p:nvSpPr>
        <p:spPr bwMode="auto">
          <a:xfrm>
            <a:off x="8040626" y="4208103"/>
            <a:ext cx="620683" cy="276999"/>
          </a:xfrm>
          <a:prstGeom prst="rect">
            <a:avLst/>
          </a:prstGeom>
          <a:noFill/>
        </p:spPr>
        <p:txBody>
          <a:bodyPr wrap="none" rtlCol="0">
            <a:spAutoFit/>
          </a:bodyPr>
          <a:lstStyle/>
          <a:p>
            <a:pPr algn="ctr">
              <a:defRPr/>
            </a:pPr>
            <a:r>
              <a:rPr lang="de-DE" sz="1200" dirty="0">
                <a:latin typeface="Akkurat-Light" panose="02000503030000020004" pitchFamily="2" charset="0"/>
              </a:rPr>
              <a:t>Model</a:t>
            </a:r>
            <a:endParaRPr sz="1200" dirty="0">
              <a:latin typeface="Akkurat-Light" panose="02000503030000020004" pitchFamily="2" charset="0"/>
            </a:endParaRPr>
          </a:p>
        </p:txBody>
      </p:sp>
      <p:sp>
        <p:nvSpPr>
          <p:cNvPr id="65" name="TextBox 111">
            <a:extLst>
              <a:ext uri="{FF2B5EF4-FFF2-40B4-BE49-F238E27FC236}">
                <a16:creationId xmlns:a16="http://schemas.microsoft.com/office/drawing/2014/main" id="{0C088058-FD65-7540-09B6-7854FECA4A27}"/>
              </a:ext>
            </a:extLst>
          </p:cNvPr>
          <p:cNvSpPr txBox="1"/>
          <p:nvPr/>
        </p:nvSpPr>
        <p:spPr bwMode="auto">
          <a:xfrm>
            <a:off x="8613981" y="2480816"/>
            <a:ext cx="518091" cy="276999"/>
          </a:xfrm>
          <a:prstGeom prst="rect">
            <a:avLst/>
          </a:prstGeom>
          <a:noFill/>
        </p:spPr>
        <p:txBody>
          <a:bodyPr wrap="none" rtlCol="0">
            <a:spAutoFit/>
          </a:bodyPr>
          <a:lstStyle/>
          <a:p>
            <a:pPr algn="ctr">
              <a:defRPr/>
            </a:pPr>
            <a:r>
              <a:rPr lang="de-DE" sz="1200" dirty="0">
                <a:latin typeface="Akkurat-Light" panose="02000503030000020004" pitchFamily="2" charset="0"/>
              </a:rPr>
              <a:t>Data</a:t>
            </a:r>
            <a:endParaRPr sz="1200" dirty="0">
              <a:latin typeface="Akkurat-Light" panose="02000503030000020004" pitchFamily="2" charset="0"/>
            </a:endParaRPr>
          </a:p>
        </p:txBody>
      </p:sp>
      <p:cxnSp>
        <p:nvCxnSpPr>
          <p:cNvPr id="66" name="Verbinder: gekrümmt 12">
            <a:extLst>
              <a:ext uri="{FF2B5EF4-FFF2-40B4-BE49-F238E27FC236}">
                <a16:creationId xmlns:a16="http://schemas.microsoft.com/office/drawing/2014/main" id="{73BBF15D-5254-8115-6685-193FF163AAD4}"/>
              </a:ext>
            </a:extLst>
          </p:cNvPr>
          <p:cNvCxnSpPr>
            <a:cxnSpLocks/>
            <a:stCxn id="59" idx="1"/>
            <a:endCxn id="67" idx="0"/>
          </p:cNvCxnSpPr>
          <p:nvPr/>
        </p:nvCxnSpPr>
        <p:spPr bwMode="auto">
          <a:xfrm rot="10800000" flipV="1">
            <a:off x="8592634" y="2519999"/>
            <a:ext cx="1255621" cy="772259"/>
          </a:xfrm>
          <a:prstGeom prst="curvedConnector2">
            <a:avLst/>
          </a:prstGeom>
          <a:solidFill>
            <a:schemeClr val="tx2"/>
          </a:solidFill>
          <a:ln w="9525" cap="flat" cmpd="sng" algn="ctr">
            <a:solidFill>
              <a:schemeClr val="accent1"/>
            </a:solidFill>
            <a:prstDash val="solid"/>
            <a:round/>
            <a:headEnd type="none" w="med" len="med"/>
            <a:tailEnd type="triangle"/>
          </a:ln>
          <a:effectLst/>
        </p:spPr>
      </p:cxnSp>
      <p:sp>
        <p:nvSpPr>
          <p:cNvPr id="67" name="Rounded Rectangle 145">
            <a:extLst>
              <a:ext uri="{FF2B5EF4-FFF2-40B4-BE49-F238E27FC236}">
                <a16:creationId xmlns:a16="http://schemas.microsoft.com/office/drawing/2014/main" id="{79457CFD-6EEC-6922-A49B-536691350F96}"/>
              </a:ext>
            </a:extLst>
          </p:cNvPr>
          <p:cNvSpPr/>
          <p:nvPr/>
        </p:nvSpPr>
        <p:spPr bwMode="auto">
          <a:xfrm>
            <a:off x="7764633" y="3292259"/>
            <a:ext cx="1656000" cy="54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b="1" dirty="0">
                <a:latin typeface="Akkurat-Light" panose="02000503030000020004" pitchFamily="2" charset="0"/>
              </a:rPr>
              <a:t>S</a:t>
            </a:r>
            <a:r>
              <a:rPr lang="de-DE" sz="1200" b="1" dirty="0">
                <a:solidFill>
                  <a:schemeClr val="lt1"/>
                </a:solidFill>
                <a:latin typeface="Akkurat-Light" panose="02000503030000020004" pitchFamily="2" charset="0"/>
              </a:rPr>
              <a:t>urrogate Model</a:t>
            </a:r>
            <a:endParaRPr sz="1200" dirty="0">
              <a:latin typeface="Akkurat-Light" panose="02000503030000020004" pitchFamily="2" charset="0"/>
            </a:endParaRPr>
          </a:p>
        </p:txBody>
      </p:sp>
      <p:sp>
        <p:nvSpPr>
          <p:cNvPr id="68" name="Freihandform: Form 14">
            <a:extLst>
              <a:ext uri="{FF2B5EF4-FFF2-40B4-BE49-F238E27FC236}">
                <a16:creationId xmlns:a16="http://schemas.microsoft.com/office/drawing/2014/main" id="{CCDBA1A1-5E22-0A95-44D1-3E244793122D}"/>
              </a:ext>
            </a:extLst>
          </p:cNvPr>
          <p:cNvSpPr/>
          <p:nvPr/>
        </p:nvSpPr>
        <p:spPr bwMode="auto">
          <a:xfrm>
            <a:off x="9027983" y="2803985"/>
            <a:ext cx="1412433" cy="2038950"/>
          </a:xfrm>
          <a:custGeom>
            <a:avLst/>
            <a:gdLst>
              <a:gd name="connsiteX0" fmla="*/ 0 w 1319213"/>
              <a:gd name="connsiteY0" fmla="*/ 1866900 h 1866900"/>
              <a:gd name="connsiteX1" fmla="*/ 247650 w 1319213"/>
              <a:gd name="connsiteY1" fmla="*/ 1428750 h 1866900"/>
              <a:gd name="connsiteX2" fmla="*/ 1000125 w 1319213"/>
              <a:gd name="connsiteY2" fmla="*/ 695325 h 1866900"/>
              <a:gd name="connsiteX3" fmla="*/ 1319213 w 1319213"/>
              <a:gd name="connsiteY3" fmla="*/ 0 h 1866900"/>
            </a:gdLst>
            <a:ahLst/>
            <a:cxnLst>
              <a:cxn ang="0">
                <a:pos x="connsiteX0" y="connsiteY0"/>
              </a:cxn>
              <a:cxn ang="0">
                <a:pos x="connsiteX1" y="connsiteY1"/>
              </a:cxn>
              <a:cxn ang="0">
                <a:pos x="connsiteX2" y="connsiteY2"/>
              </a:cxn>
              <a:cxn ang="0">
                <a:pos x="connsiteX3" y="connsiteY3"/>
              </a:cxn>
            </a:cxnLst>
            <a:rect l="l" t="t" r="r" b="b"/>
            <a:pathLst>
              <a:path w="1319213" h="1866900" extrusionOk="0">
                <a:moveTo>
                  <a:pt x="0" y="1866900"/>
                </a:moveTo>
                <a:cubicBezTo>
                  <a:pt x="40481" y="1745456"/>
                  <a:pt x="80962" y="1624013"/>
                  <a:pt x="247650" y="1428750"/>
                </a:cubicBezTo>
                <a:cubicBezTo>
                  <a:pt x="414338" y="1233487"/>
                  <a:pt x="821531" y="933450"/>
                  <a:pt x="1000125" y="695325"/>
                </a:cubicBezTo>
                <a:cubicBezTo>
                  <a:pt x="1178719" y="457200"/>
                  <a:pt x="1270000" y="147638"/>
                  <a:pt x="1319213" y="0"/>
                </a:cubicBezTo>
              </a:path>
            </a:pathLst>
          </a:custGeom>
          <a:noFill/>
          <a:ln w="9525" cap="flat" cmpd="sng" algn="ctr">
            <a:solidFill>
              <a:schemeClr val="accent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a:lnSpc>
                <a:spcPct val="100000"/>
              </a:lnSpc>
              <a:spcBef>
                <a:spcPts val="0"/>
              </a:spcBef>
              <a:spcAft>
                <a:spcPts val="0"/>
              </a:spcAft>
              <a:buClrTx/>
              <a:buSzTx/>
              <a:buFontTx/>
              <a:buNone/>
              <a:defRPr/>
            </a:pPr>
            <a:endParaRPr lang="en-US" sz="1200" b="0" i="0" u="none" strike="noStrike" cap="none">
              <a:ln>
                <a:noFill/>
              </a:ln>
              <a:solidFill>
                <a:schemeClr val="tx1"/>
              </a:solidFill>
              <a:latin typeface="Arial"/>
            </a:endParaRPr>
          </a:p>
        </p:txBody>
      </p:sp>
      <mc:AlternateContent xmlns:mc="http://schemas.openxmlformats.org/markup-compatibility/2006" xmlns:a14="http://schemas.microsoft.com/office/drawing/2010/main">
        <mc:Choice Requires="a14">
          <p:sp>
            <p:nvSpPr>
              <p:cNvPr id="69" name="Rounded Rectangle 148">
                <a:extLst>
                  <a:ext uri="{FF2B5EF4-FFF2-40B4-BE49-F238E27FC236}">
                    <a16:creationId xmlns:a16="http://schemas.microsoft.com/office/drawing/2014/main" id="{C727402F-6152-8E94-70CF-451233B0980F}"/>
                  </a:ext>
                </a:extLst>
              </p:cNvPr>
              <p:cNvSpPr/>
              <p:nvPr/>
            </p:nvSpPr>
            <p:spPr bwMode="auto">
              <a:xfrm>
                <a:off x="7763887" y="4822165"/>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Para xmlns:m="http://schemas.openxmlformats.org/officeDocument/2006/math">
                    <m:oMathParaPr>
                      <m:jc m:val="centerGroup"/>
                    </m:oMathParaPr>
                    <m:oMath xmlns:m="http://schemas.openxmlformats.org/officeDocument/2006/math">
                      <m:r>
                        <m:rPr>
                          <m:nor/>
                        </m:rPr>
                        <a:rPr lang="de-DE" sz="1200" b="1" i="0" dirty="0" smtClean="0">
                          <a:solidFill>
                            <a:schemeClr val="lt1"/>
                          </a:solidFill>
                          <a:latin typeface="Akkurat-Light" panose="02000503030000020004" pitchFamily="2" charset="0"/>
                        </a:rPr>
                        <m:t>MPC</m:t>
                      </m:r>
                      <m:d>
                        <m:dPr>
                          <m:ctrlPr>
                            <a:rPr lang="de-DE" sz="1200" b="1" i="1" dirty="0" smtClean="0">
                              <a:solidFill>
                                <a:schemeClr val="lt1"/>
                              </a:solidFill>
                              <a:latin typeface="Cambria Math" panose="02040503050406030204" pitchFamily="18" charset="0"/>
                            </a:rPr>
                          </m:ctrlPr>
                        </m:dPr>
                        <m:e>
                          <m:r>
                            <a:rPr lang="de-DE" sz="1200" b="1" i="1" dirty="0" smtClean="0">
                              <a:solidFill>
                                <a:schemeClr val="lt1"/>
                              </a:solidFill>
                              <a:latin typeface="Cambria Math" panose="02040503050406030204" pitchFamily="18" charset="0"/>
                            </a:rPr>
                            <m:t>𝜽</m:t>
                          </m:r>
                        </m:e>
                      </m:d>
                    </m:oMath>
                  </m:oMathPara>
                </a14:m>
                <a:endParaRPr b="1" dirty="0">
                  <a:latin typeface="Akkurat-Light" panose="02000503030000020004" pitchFamily="2" charset="0"/>
                </a:endParaRPr>
              </a:p>
            </p:txBody>
          </p:sp>
        </mc:Choice>
        <mc:Fallback xmlns="">
          <p:sp>
            <p:nvSpPr>
              <p:cNvPr id="69" name="Rounded Rectangle 148">
                <a:extLst>
                  <a:ext uri="{FF2B5EF4-FFF2-40B4-BE49-F238E27FC236}">
                    <a16:creationId xmlns:a16="http://schemas.microsoft.com/office/drawing/2014/main" id="{C727402F-6152-8E94-70CF-451233B0980F}"/>
                  </a:ext>
                </a:extLst>
              </p:cNvPr>
              <p:cNvSpPr>
                <a:spLocks noRot="1" noChangeAspect="1" noMove="1" noResize="1" noEditPoints="1" noAdjustHandles="1" noChangeArrowheads="1" noChangeShapeType="1" noTextEdit="1"/>
              </p:cNvSpPr>
              <p:nvPr/>
            </p:nvSpPr>
            <p:spPr bwMode="auto">
              <a:xfrm>
                <a:off x="7763887" y="4822165"/>
                <a:ext cx="1656000" cy="360000"/>
              </a:xfrm>
              <a:prstGeom prst="roundRect">
                <a:avLst>
                  <a:gd name="adj" fmla="val 16667"/>
                </a:avLst>
              </a:prstGeom>
              <a:blipFill>
                <a:blip r:embed="rId10"/>
                <a:stretch>
                  <a:fillRect/>
                </a:stretch>
              </a:blipFill>
            </p:spPr>
            <p:txBody>
              <a:bodyPr/>
              <a:lstStyle/>
              <a:p>
                <a:r>
                  <a:rPr lang="en-US">
                    <a:noFill/>
                  </a:rPr>
                  <a:t> </a:t>
                </a:r>
              </a:p>
            </p:txBody>
          </p:sp>
        </mc:Fallback>
      </mc:AlternateContent>
      <p:sp>
        <p:nvSpPr>
          <p:cNvPr id="70" name="TextBox 104 2">
            <a:extLst>
              <a:ext uri="{FF2B5EF4-FFF2-40B4-BE49-F238E27FC236}">
                <a16:creationId xmlns:a16="http://schemas.microsoft.com/office/drawing/2014/main" id="{5686214A-F1FA-6B31-05C1-B83234F3FBB5}"/>
              </a:ext>
            </a:extLst>
          </p:cNvPr>
          <p:cNvSpPr txBox="1"/>
          <p:nvPr/>
        </p:nvSpPr>
        <p:spPr bwMode="auto">
          <a:xfrm>
            <a:off x="8868218" y="3967989"/>
            <a:ext cx="697627" cy="276999"/>
          </a:xfrm>
          <a:prstGeom prst="rect">
            <a:avLst/>
          </a:prstGeom>
          <a:noFill/>
        </p:spPr>
        <p:txBody>
          <a:bodyPr wrap="none" rtlCol="0">
            <a:spAutoFit/>
          </a:bodyPr>
          <a:lstStyle/>
          <a:p>
            <a:pPr algn="ctr">
              <a:defRPr/>
            </a:pPr>
            <a:r>
              <a:rPr lang="de-DE" sz="1200" dirty="0">
                <a:latin typeface="Akkurat-Light" panose="02000503030000020004" pitchFamily="2" charset="0"/>
              </a:rPr>
              <a:t>Control</a:t>
            </a:r>
            <a:endParaRPr sz="1200" dirty="0">
              <a:latin typeface="Akkurat-Light" panose="02000503030000020004" pitchFamily="2" charset="0"/>
            </a:endParaRPr>
          </a:p>
        </p:txBody>
      </p:sp>
      <p:cxnSp>
        <p:nvCxnSpPr>
          <p:cNvPr id="71" name="Verbinder: gekrümmt 17">
            <a:extLst>
              <a:ext uri="{FF2B5EF4-FFF2-40B4-BE49-F238E27FC236}">
                <a16:creationId xmlns:a16="http://schemas.microsoft.com/office/drawing/2014/main" id="{082BF249-B349-56B7-D45C-B95FB37287AA}"/>
              </a:ext>
            </a:extLst>
          </p:cNvPr>
          <p:cNvCxnSpPr>
            <a:cxnSpLocks/>
            <a:endCxn id="69" idx="3"/>
          </p:cNvCxnSpPr>
          <p:nvPr/>
        </p:nvCxnSpPr>
        <p:spPr bwMode="auto">
          <a:xfrm rot="5400000">
            <a:off x="9768205" y="4100684"/>
            <a:ext cx="553164" cy="1249799"/>
          </a:xfrm>
          <a:prstGeom prst="curvedConnector2">
            <a:avLst/>
          </a:prstGeom>
          <a:noFill/>
          <a:ln w="9525" cap="flat" cmpd="sng" algn="ctr">
            <a:solidFill>
              <a:schemeClr val="accent1"/>
            </a:solidFill>
            <a:prstDash val="solid"/>
            <a:round/>
            <a:headEnd type="none" w="med" len="med"/>
            <a:tailEnd type="triangle" w="med" len="med"/>
          </a:ln>
          <a:effectLst/>
        </p:spPr>
      </p:cxnSp>
      <p:sp>
        <p:nvSpPr>
          <p:cNvPr id="62" name="TextBox 104 3">
            <a:extLst>
              <a:ext uri="{FF2B5EF4-FFF2-40B4-BE49-F238E27FC236}">
                <a16:creationId xmlns:a16="http://schemas.microsoft.com/office/drawing/2014/main" id="{DEAAC30E-2C48-3373-B068-792C93C98D22}"/>
              </a:ext>
            </a:extLst>
          </p:cNvPr>
          <p:cNvSpPr txBox="1"/>
          <p:nvPr/>
        </p:nvSpPr>
        <p:spPr bwMode="auto">
          <a:xfrm>
            <a:off x="9734199" y="4534161"/>
            <a:ext cx="777777" cy="276999"/>
          </a:xfrm>
          <a:prstGeom prst="rect">
            <a:avLst/>
          </a:prstGeom>
          <a:noFill/>
        </p:spPr>
        <p:txBody>
          <a:bodyPr wrap="none" rtlCol="0">
            <a:spAutoFit/>
          </a:bodyPr>
          <a:lstStyle/>
          <a:p>
            <a:pPr algn="ctr">
              <a:defRPr/>
            </a:pPr>
            <a:r>
              <a:rPr lang="de-DE" sz="1200" dirty="0">
                <a:latin typeface="Akkurat-Light" panose="02000503030000020004" pitchFamily="2" charset="0"/>
              </a:rPr>
              <a:t>Updates</a:t>
            </a:r>
            <a:endParaRPr sz="1200" dirty="0">
              <a:latin typeface="Akkurat-Light" panose="02000503030000020004" pitchFamily="2" charset="0"/>
            </a:endParaRPr>
          </a:p>
        </p:txBody>
      </p:sp>
      <p:cxnSp>
        <p:nvCxnSpPr>
          <p:cNvPr id="72" name="Gerade Verbindung mit Pfeil 19">
            <a:extLst>
              <a:ext uri="{FF2B5EF4-FFF2-40B4-BE49-F238E27FC236}">
                <a16:creationId xmlns:a16="http://schemas.microsoft.com/office/drawing/2014/main" id="{DFF86A3D-9BB8-9D0E-4CA6-B8186369FE8A}"/>
              </a:ext>
            </a:extLst>
          </p:cNvPr>
          <p:cNvCxnSpPr>
            <a:cxnSpLocks/>
            <a:endCxn id="74" idx="0"/>
          </p:cNvCxnSpPr>
          <p:nvPr/>
        </p:nvCxnSpPr>
        <p:spPr bwMode="auto">
          <a:xfrm flipH="1">
            <a:off x="10669686" y="2790000"/>
            <a:ext cx="6568" cy="1299001"/>
          </a:xfrm>
          <a:prstGeom prst="straightConnector1">
            <a:avLst/>
          </a:prstGeom>
          <a:noFill/>
          <a:ln w="9525" cap="flat" cmpd="sng" algn="ctr">
            <a:solidFill>
              <a:schemeClr val="accent1"/>
            </a:solidFill>
            <a:prstDash val="solid"/>
            <a:round/>
            <a:headEnd type="none" w="med" len="med"/>
            <a:tailEnd type="triangle" w="med" len="med"/>
          </a:ln>
          <a:effectLst/>
        </p:spPr>
      </p:cxnSp>
      <p:sp>
        <p:nvSpPr>
          <p:cNvPr id="73" name="TextBox 104 4">
            <a:extLst>
              <a:ext uri="{FF2B5EF4-FFF2-40B4-BE49-F238E27FC236}">
                <a16:creationId xmlns:a16="http://schemas.microsoft.com/office/drawing/2014/main" id="{DC49489B-8E98-6B79-1BB4-2BC2B13EBC13}"/>
              </a:ext>
            </a:extLst>
          </p:cNvPr>
          <p:cNvSpPr txBox="1"/>
          <p:nvPr/>
        </p:nvSpPr>
        <p:spPr bwMode="auto">
          <a:xfrm>
            <a:off x="10605413" y="3174444"/>
            <a:ext cx="865943" cy="461665"/>
          </a:xfrm>
          <a:prstGeom prst="rect">
            <a:avLst/>
          </a:prstGeom>
          <a:noFill/>
        </p:spPr>
        <p:txBody>
          <a:bodyPr wrap="none" rtlCol="0">
            <a:spAutoFit/>
          </a:bodyPr>
          <a:lstStyle/>
          <a:p>
            <a:pPr algn="ctr">
              <a:defRPr/>
            </a:pPr>
            <a:r>
              <a:rPr lang="de-DE" sz="1200" dirty="0">
                <a:latin typeface="Akkurat-Light" panose="02000503030000020004" pitchFamily="2" charset="0"/>
              </a:rPr>
              <a:t>State and</a:t>
            </a:r>
            <a:br>
              <a:rPr lang="de-DE" sz="1200" dirty="0">
                <a:latin typeface="Akkurat-Light" panose="02000503030000020004" pitchFamily="2" charset="0"/>
              </a:rPr>
            </a:br>
            <a:r>
              <a:rPr lang="de-DE" sz="1200" dirty="0" err="1">
                <a:latin typeface="Akkurat-Light" panose="02000503030000020004" pitchFamily="2" charset="0"/>
              </a:rPr>
              <a:t>Reward</a:t>
            </a:r>
            <a:endParaRPr lang="de-DE" sz="1200" dirty="0">
              <a:latin typeface="Akkurat-Light" panose="02000503030000020004" pitchFamily="2" charset="0"/>
            </a:endParaRPr>
          </a:p>
        </p:txBody>
      </p:sp>
      <p:sp>
        <p:nvSpPr>
          <p:cNvPr id="74" name="Rounded Rectangle 149">
            <a:extLst>
              <a:ext uri="{FF2B5EF4-FFF2-40B4-BE49-F238E27FC236}">
                <a16:creationId xmlns:a16="http://schemas.microsoft.com/office/drawing/2014/main" id="{877F1D5F-8AB2-CC08-6D98-7A1F035CF7C3}"/>
              </a:ext>
            </a:extLst>
          </p:cNvPr>
          <p:cNvSpPr/>
          <p:nvPr/>
        </p:nvSpPr>
        <p:spPr bwMode="auto">
          <a:xfrm>
            <a:off x="9841685" y="4089001"/>
            <a:ext cx="1656000" cy="36000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latin typeface="Akkurat-Light" panose="02000503030000020004" pitchFamily="2" charset="0"/>
              </a:rPr>
              <a:t>RL</a:t>
            </a:r>
            <a:endParaRPr sz="1200" b="1" dirty="0">
              <a:latin typeface="Akkurat-Light" panose="02000503030000020004" pitchFamily="2" charset="0"/>
            </a:endParaRPr>
          </a:p>
        </p:txBody>
      </p:sp>
      <p:pic>
        <p:nvPicPr>
          <p:cNvPr id="26" name="Picture 25" descr="\documentclass{article}&#10;\usepackage{amsmath}&#10;\pagestyle{empty}&#10;\begin{document}&#10;&#10;&#10;\begin{align*}&#10;Q_\theta \left(s, a\right) = \min_{x,u,\sigma} &amp;~\gamma^N V_{\mathrm{f},\theta} \left(x_N, \sigma_N\right)+ \sum_{i=1}^{N-1}  \gamma^i L_\theta\left(x_i, u_i, \sigma_i\right)\\&#10;\mathrm{s.t.} &amp;~x_{k+1} = f_\theta \left(x_k, u_k\right), \quad x_0 = s\\&#10;&amp;~h_\theta \left(x_k, u_k\right) \leq \sigma_k, \quad h_{\mathrm{f}, \theta}\left(x_N\right) \leq \sigma_N\\&#10;&amp;~g\left(u_k\right) \leq 0, \quad u_0 = a&#10;\end{align*}&#10;&#10;\end{document}" title="IguanaTex Bitmap Display"/>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276580" y="1964970"/>
            <a:ext cx="6599684" cy="2091109"/>
          </a:xfrm>
          <a:prstGeom prst="rect">
            <a:avLst/>
          </a:prstGeom>
        </p:spPr>
      </p:pic>
    </p:spTree>
    <p:extLst>
      <p:ext uri="{BB962C8B-B14F-4D97-AF65-F5344CB8AC3E}">
        <p14:creationId xmlns:p14="http://schemas.microsoft.com/office/powerpoint/2010/main" val="878110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3CE-A399-37BD-955E-A3A8B718F3A0}"/>
              </a:ext>
            </a:extLst>
          </p:cNvPr>
          <p:cNvSpPr>
            <a:spLocks noGrp="1"/>
          </p:cNvSpPr>
          <p:nvPr>
            <p:ph type="title"/>
          </p:nvPr>
        </p:nvSpPr>
        <p:spPr/>
        <p:txBody>
          <a:bodyPr/>
          <a:lstStyle/>
          <a:p>
            <a:r>
              <a:rPr lang="en-US" dirty="0"/>
              <a:t>Q-Learning applied to adaptive MPC</a:t>
            </a:r>
          </a:p>
        </p:txBody>
      </p:sp>
      <p:sp>
        <p:nvSpPr>
          <p:cNvPr id="3" name="Fußzeilenplatzhalter 2">
            <a:extLst>
              <a:ext uri="{FF2B5EF4-FFF2-40B4-BE49-F238E27FC236}">
                <a16:creationId xmlns:a16="http://schemas.microsoft.com/office/drawing/2014/main" id="{F60DAADE-FB2A-8E3A-4F22-B1F2602016A9}"/>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6A9F4C5-66A4-946E-F9A1-50056F023F74}"/>
              </a:ext>
            </a:extLst>
          </p:cNvPr>
          <p:cNvSpPr>
            <a:spLocks noGrp="1"/>
          </p:cNvSpPr>
          <p:nvPr>
            <p:ph type="sldNum" sz="quarter" idx="12"/>
          </p:nvPr>
        </p:nvSpPr>
        <p:spPr/>
        <p:txBody>
          <a:bodyPr/>
          <a:lstStyle/>
          <a:p>
            <a:fld id="{C670C496-A904-1340-8EB4-099EE873EDF4}" type="slidenum">
              <a:rPr lang="en-US" smtClean="0"/>
              <a:pPr/>
              <a:t>5</a:t>
            </a:fld>
            <a:endParaRPr lang="en-US">
              <a:latin typeface="Akkurat-Light" panose="02000503030000020004" pitchFamily="2" charset="77"/>
            </a:endParaRPr>
          </a:p>
        </p:txBody>
      </p:sp>
      <p:sp>
        <p:nvSpPr>
          <p:cNvPr id="6" name="Text Placeholder 5"/>
          <p:cNvSpPr>
            <a:spLocks noGrp="1"/>
          </p:cNvSpPr>
          <p:nvPr>
            <p:ph type="body" sz="quarter" idx="13"/>
          </p:nvPr>
        </p:nvSpPr>
        <p:spPr>
          <a:xfrm>
            <a:off x="839788" y="1484313"/>
            <a:ext cx="6221891" cy="4488316"/>
          </a:xfrm>
        </p:spPr>
        <p:txBody>
          <a:bodyPr>
            <a:normAutofit fontScale="92500" lnSpcReduction="20000"/>
          </a:bodyPr>
          <a:lstStyle/>
          <a:p>
            <a:pPr marL="0" indent="0">
              <a:buNone/>
            </a:pPr>
            <a:r>
              <a:rPr lang="en-US" b="1" dirty="0"/>
              <a:t>Control of flash unit</a:t>
            </a:r>
          </a:p>
          <a:p>
            <a:r>
              <a:rPr lang="en-US" sz="2400" dirty="0"/>
              <a:t>Complex nonlinear system</a:t>
            </a:r>
          </a:p>
          <a:p>
            <a:pPr lvl="1"/>
            <a:r>
              <a:rPr lang="en-US" sz="1800" dirty="0"/>
              <a:t>5 differential states</a:t>
            </a:r>
          </a:p>
          <a:p>
            <a:pPr lvl="1"/>
            <a:r>
              <a:rPr lang="en-US" sz="1800" dirty="0"/>
              <a:t>41 algebraic states</a:t>
            </a:r>
          </a:p>
          <a:p>
            <a:pPr lvl="1"/>
            <a:endParaRPr lang="en-US" sz="3100" dirty="0"/>
          </a:p>
          <a:p>
            <a:r>
              <a:rPr lang="en-US" sz="2400" dirty="0"/>
              <a:t>Tracking of                by control of</a:t>
            </a:r>
          </a:p>
          <a:p>
            <a:endParaRPr lang="en-US" sz="3100" dirty="0"/>
          </a:p>
          <a:p>
            <a:pPr marL="0" indent="0">
              <a:buNone/>
            </a:pPr>
            <a:r>
              <a:rPr lang="en-US" b="1" dirty="0"/>
              <a:t>Compared control MPC methods</a:t>
            </a:r>
            <a:r>
              <a:rPr lang="en-US" b="1" baseline="30000" dirty="0"/>
              <a:t>[1]</a:t>
            </a:r>
          </a:p>
          <a:p>
            <a:r>
              <a:rPr lang="en-US" sz="2400" dirty="0"/>
              <a:t>High fidelity model and long prediction horizon</a:t>
            </a:r>
          </a:p>
          <a:p>
            <a:r>
              <a:rPr lang="en-US" sz="2400" dirty="0"/>
              <a:t>Surrogate model and medium prediction horizon</a:t>
            </a:r>
          </a:p>
          <a:p>
            <a:r>
              <a:rPr lang="en-US" sz="2400" dirty="0"/>
              <a:t>Only terminal cost parameterized</a:t>
            </a:r>
          </a:p>
        </p:txBody>
      </p:sp>
      <p:sp>
        <p:nvSpPr>
          <p:cNvPr id="13" name="Content Placeholder 12"/>
          <p:cNvSpPr>
            <a:spLocks noGrp="1"/>
          </p:cNvSpPr>
          <p:nvPr>
            <p:ph sz="quarter" idx="14"/>
          </p:nvPr>
        </p:nvSpPr>
        <p:spPr/>
        <p:txBody>
          <a:bodyPr/>
          <a:lstStyle/>
          <a:p>
            <a:r>
              <a:rPr lang="de-DE" dirty="0"/>
              <a:t>[</a:t>
            </a:r>
            <a:r>
              <a:rPr lang="de-DE" dirty="0" err="1"/>
              <a:t>Accepted</a:t>
            </a:r>
            <a:r>
              <a:rPr lang="de-DE" dirty="0"/>
              <a:t>] D. Brandner, T. Talis, E. Esche, J.-U. </a:t>
            </a:r>
            <a:r>
              <a:rPr lang="de-DE" dirty="0" err="1"/>
              <a:t>Repke</a:t>
            </a:r>
            <a:r>
              <a:rPr lang="de-DE" dirty="0"/>
              <a:t>, und S. Lucia, „Reinforcement </a:t>
            </a:r>
            <a:r>
              <a:rPr lang="de-DE" dirty="0" err="1"/>
              <a:t>learning</a:t>
            </a:r>
            <a:r>
              <a:rPr lang="de-DE" dirty="0"/>
              <a:t> </a:t>
            </a:r>
            <a:r>
              <a:rPr lang="de-DE" dirty="0" err="1"/>
              <a:t>combined</a:t>
            </a:r>
            <a:r>
              <a:rPr lang="de-DE" dirty="0"/>
              <a:t> </a:t>
            </a:r>
            <a:r>
              <a:rPr lang="de-DE" dirty="0" err="1"/>
              <a:t>with</a:t>
            </a:r>
            <a:r>
              <a:rPr lang="de-DE" dirty="0"/>
              <a:t> </a:t>
            </a:r>
            <a:r>
              <a:rPr lang="de-DE" dirty="0" err="1"/>
              <a:t>model</a:t>
            </a:r>
            <a:r>
              <a:rPr lang="de-DE" dirty="0"/>
              <a:t> </a:t>
            </a:r>
            <a:r>
              <a:rPr lang="de-DE" dirty="0" err="1"/>
              <a:t>predictive</a:t>
            </a:r>
            <a:r>
              <a:rPr lang="de-DE" dirty="0"/>
              <a:t> </a:t>
            </a:r>
            <a:r>
              <a:rPr lang="de-DE" dirty="0" err="1"/>
              <a:t>control</a:t>
            </a:r>
            <a:r>
              <a:rPr lang="de-DE" dirty="0"/>
              <a:t> </a:t>
            </a:r>
            <a:r>
              <a:rPr lang="de-DE" dirty="0" err="1"/>
              <a:t>to</a:t>
            </a:r>
            <a:r>
              <a:rPr lang="de-DE" dirty="0"/>
              <a:t> </a:t>
            </a:r>
            <a:r>
              <a:rPr lang="de-DE" dirty="0" err="1"/>
              <a:t>optimally</a:t>
            </a:r>
            <a:r>
              <a:rPr lang="de-DE" dirty="0"/>
              <a:t> </a:t>
            </a:r>
            <a:r>
              <a:rPr lang="de-DE" dirty="0" err="1"/>
              <a:t>operate</a:t>
            </a:r>
            <a:r>
              <a:rPr lang="de-DE" dirty="0"/>
              <a:t> a </a:t>
            </a:r>
            <a:r>
              <a:rPr lang="de-DE" dirty="0" err="1"/>
              <a:t>flash</a:t>
            </a:r>
            <a:r>
              <a:rPr lang="de-DE" dirty="0"/>
              <a:t> </a:t>
            </a:r>
            <a:r>
              <a:rPr lang="de-DE" dirty="0" err="1"/>
              <a:t>separation</a:t>
            </a:r>
            <a:r>
              <a:rPr lang="de-DE" dirty="0"/>
              <a:t> </a:t>
            </a:r>
            <a:r>
              <a:rPr lang="de-DE" dirty="0" err="1"/>
              <a:t>unit</a:t>
            </a:r>
            <a:r>
              <a:rPr lang="de-DE" dirty="0"/>
              <a:t>“, in </a:t>
            </a:r>
            <a:r>
              <a:rPr lang="de-DE" i="1" dirty="0" err="1"/>
              <a:t>Proceedings</a:t>
            </a:r>
            <a:r>
              <a:rPr lang="de-DE" i="1" dirty="0"/>
              <a:t> </a:t>
            </a:r>
            <a:r>
              <a:rPr lang="de-DE" i="1" dirty="0" err="1"/>
              <a:t>of</a:t>
            </a:r>
            <a:r>
              <a:rPr lang="de-DE" i="1" dirty="0"/>
              <a:t> </a:t>
            </a:r>
            <a:r>
              <a:rPr lang="de-DE" i="1" dirty="0" err="1"/>
              <a:t>the</a:t>
            </a:r>
            <a:r>
              <a:rPr lang="de-DE" i="1" dirty="0"/>
              <a:t> 33rd European Symposium on Computer </a:t>
            </a:r>
            <a:r>
              <a:rPr lang="de-DE" i="1" dirty="0" err="1"/>
              <a:t>Aided</a:t>
            </a:r>
            <a:r>
              <a:rPr lang="de-DE" i="1" dirty="0"/>
              <a:t> </a:t>
            </a:r>
            <a:r>
              <a:rPr lang="de-DE" i="1" dirty="0" err="1"/>
              <a:t>Process</a:t>
            </a:r>
            <a:r>
              <a:rPr lang="de-DE" i="1" dirty="0"/>
              <a:t> Engineering (ESCAPE33)</a:t>
            </a:r>
            <a:r>
              <a:rPr lang="de-DE" dirty="0"/>
              <a:t>, Athens, 2023.</a:t>
            </a:r>
          </a:p>
        </p:txBody>
      </p:sp>
      <p:pic>
        <p:nvPicPr>
          <p:cNvPr id="14" name="Content Placeholder 11"/>
          <p:cNvPicPr>
            <a:picLocks noGrp="1" noChangeAspect="1"/>
          </p:cNvPicPr>
          <p:nvPr>
            <p:ph sz="quarter" idx="14"/>
          </p:nvPr>
        </p:nvPicPr>
        <p:blipFill rotWithShape="1">
          <a:blip r:embed="rId5" r:link="rId6">
            <a:extLst>
              <a:ext uri="{28A0092B-C50C-407E-A947-70E740481C1C}">
                <a14:useLocalDpi xmlns:a14="http://schemas.microsoft.com/office/drawing/2010/main" val="0"/>
              </a:ext>
            </a:extLst>
          </a:blip>
          <a:srcRect l="20914" r="16020"/>
          <a:stretch>
            <a:fillRect/>
          </a:stretch>
        </p:blipFill>
        <p:spPr>
          <a:xfrm>
            <a:off x="7061679" y="1484313"/>
            <a:ext cx="4290534" cy="4179754"/>
          </a:xfrm>
        </p:spPr>
      </p:pic>
      <p:pic>
        <p:nvPicPr>
          <p:cNvPr id="20" name="Picture 19" descr="\documentclass{article}&#10;\usepackage{amsmath}&#10;\pagestyle{empty}&#10;\begin{document}&#10;&#10;\begin{align*}&#10;\dot{F}^{\mathrm{D}}, y^{\mathrm{D}}&#10;\end{align*}&#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621275" y="3158896"/>
            <a:ext cx="813168" cy="313531"/>
          </a:xfrm>
          <a:prstGeom prst="rect">
            <a:avLst/>
          </a:prstGeom>
        </p:spPr>
      </p:pic>
      <p:pic>
        <p:nvPicPr>
          <p:cNvPr id="21" name="Picture 20" descr="\documentclass{article}&#10;\usepackage{amsmath}&#10;\pagestyle{empty}&#10;\begin{document}&#10;&#10;\begin{align*}&#10;\dot{Q}, \dot{F}^{\mathrm{F}}&#10;\end{align*}&#10;&#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239353" y="3118823"/>
            <a:ext cx="680713" cy="310177"/>
          </a:xfrm>
          <a:prstGeom prst="rect">
            <a:avLst/>
          </a:prstGeom>
        </p:spPr>
      </p:pic>
      <p:sp>
        <p:nvSpPr>
          <p:cNvPr id="5" name="Textfeld 4">
            <a:extLst>
              <a:ext uri="{FF2B5EF4-FFF2-40B4-BE49-F238E27FC236}">
                <a16:creationId xmlns:a16="http://schemas.microsoft.com/office/drawing/2014/main" id="{8B252EDF-A760-8A26-8933-4E5B13D9DF68}"/>
              </a:ext>
            </a:extLst>
          </p:cNvPr>
          <p:cNvSpPr txBox="1"/>
          <p:nvPr/>
        </p:nvSpPr>
        <p:spPr>
          <a:xfrm>
            <a:off x="3593840" y="2148367"/>
            <a:ext cx="2320833" cy="353943"/>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Akkurat-Light" panose="02000503030000020004" pitchFamily="2" charset="0"/>
              </a:rPr>
              <a:t>2 control inputs </a:t>
            </a:r>
          </a:p>
        </p:txBody>
      </p:sp>
    </p:spTree>
    <p:extLst>
      <p:ext uri="{BB962C8B-B14F-4D97-AF65-F5344CB8AC3E}">
        <p14:creationId xmlns:p14="http://schemas.microsoft.com/office/powerpoint/2010/main" val="2878653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3CE-A399-37BD-955E-A3A8B718F3A0}"/>
              </a:ext>
            </a:extLst>
          </p:cNvPr>
          <p:cNvSpPr>
            <a:spLocks noGrp="1"/>
          </p:cNvSpPr>
          <p:nvPr>
            <p:ph type="title"/>
          </p:nvPr>
        </p:nvSpPr>
        <p:spPr/>
        <p:txBody>
          <a:bodyPr/>
          <a:lstStyle/>
          <a:p>
            <a:r>
              <a:rPr lang="en-US" dirty="0"/>
              <a:t>High fidelity MPC vs. Reinforced MPC (start)</a:t>
            </a:r>
          </a:p>
        </p:txBody>
      </p:sp>
      <p:sp>
        <p:nvSpPr>
          <p:cNvPr id="3" name="Fußzeilenplatzhalter 2">
            <a:extLst>
              <a:ext uri="{FF2B5EF4-FFF2-40B4-BE49-F238E27FC236}">
                <a16:creationId xmlns:a16="http://schemas.microsoft.com/office/drawing/2014/main" id="{F60DAADE-FB2A-8E3A-4F22-B1F2602016A9}"/>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6A9F4C5-66A4-946E-F9A1-50056F023F74}"/>
              </a:ext>
            </a:extLst>
          </p:cNvPr>
          <p:cNvSpPr>
            <a:spLocks noGrp="1"/>
          </p:cNvSpPr>
          <p:nvPr>
            <p:ph type="sldNum" sz="quarter" idx="12"/>
          </p:nvPr>
        </p:nvSpPr>
        <p:spPr/>
        <p:txBody>
          <a:bodyPr/>
          <a:lstStyle/>
          <a:p>
            <a:fld id="{C670C496-A904-1340-8EB4-099EE873EDF4}" type="slidenum">
              <a:rPr lang="en-US" smtClean="0"/>
              <a:pPr/>
              <a:t>6</a:t>
            </a:fld>
            <a:endParaRPr lang="en-US">
              <a:latin typeface="Akkurat-Light" panose="02000503030000020004" pitchFamily="2" charset="77"/>
            </a:endParaRPr>
          </a:p>
        </p:txBody>
      </p:sp>
      <p:pic>
        <p:nvPicPr>
          <p:cNvPr id="12" name="Picture Placeholder 11"/>
          <p:cNvPicPr>
            <a:picLocks noGrp="1" noChangeAspect="1"/>
          </p:cNvPicPr>
          <p:nvPr>
            <p:ph type="pic" sz="quarter" idx="13"/>
          </p:nvPr>
        </p:nvPicPr>
        <p:blipFill>
          <a:blip r:embed="rId3" r:link="rId4">
            <a:extLst>
              <a:ext uri="{28A0092B-C50C-407E-A947-70E740481C1C}">
                <a14:useLocalDpi xmlns:a14="http://schemas.microsoft.com/office/drawing/2010/main" val="0"/>
              </a:ext>
            </a:extLst>
          </a:blip>
          <a:srcRect/>
          <a:stretch>
            <a:fillRect/>
          </a:stretch>
        </p:blipFill>
        <p:spPr/>
      </p:pic>
      <p:sp>
        <p:nvSpPr>
          <p:cNvPr id="10" name="Text Placeholder 9"/>
          <p:cNvSpPr>
            <a:spLocks noGrp="1"/>
          </p:cNvSpPr>
          <p:nvPr>
            <p:ph type="body" sz="quarter" idx="15"/>
          </p:nvPr>
        </p:nvSpPr>
        <p:spPr/>
        <p:txBody>
          <a:bodyPr>
            <a:normAutofit fontScale="92500"/>
          </a:bodyPr>
          <a:lstStyle/>
          <a:p>
            <a:r>
              <a:rPr lang="en-US" dirty="0"/>
              <a:t>No training</a:t>
            </a:r>
          </a:p>
          <a:p>
            <a:endParaRPr lang="en-US" dirty="0"/>
          </a:p>
          <a:p>
            <a:r>
              <a:rPr lang="en-US" dirty="0"/>
              <a:t>Similar to direct application of MPC with surrogate model</a:t>
            </a:r>
          </a:p>
          <a:p>
            <a:endParaRPr lang="en-US" dirty="0"/>
          </a:p>
          <a:p>
            <a:r>
              <a:rPr lang="en-US" dirty="0"/>
              <a:t>      cannot be tracked well</a:t>
            </a:r>
          </a:p>
          <a:p>
            <a:r>
              <a:rPr lang="en-US" dirty="0"/>
              <a:t>Control actions differ as well</a:t>
            </a:r>
          </a:p>
          <a:p>
            <a:endParaRPr lang="en-US" dirty="0"/>
          </a:p>
          <a:p>
            <a:r>
              <a:rPr lang="en-US" dirty="0"/>
              <a:t>Suitable starting point for RL training</a:t>
            </a:r>
          </a:p>
        </p:txBody>
      </p:sp>
      <p:pic>
        <p:nvPicPr>
          <p:cNvPr id="5" name="Picture 4" descr="\documentclass{article}&#10;\usepackage{amsmath}&#10;\pagestyle{empty}&#10;\begin{document}&#10;&#10;\begin{align*}&#10;y^{\mathrm{D}}&#10;\end{align*}&#10;&#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725500" y="3813188"/>
            <a:ext cx="371298" cy="388369"/>
          </a:xfrm>
          <a:prstGeom prst="rect">
            <a:avLst/>
          </a:prstGeom>
        </p:spPr>
      </p:pic>
    </p:spTree>
    <p:extLst>
      <p:ext uri="{BB962C8B-B14F-4D97-AF65-F5344CB8AC3E}">
        <p14:creationId xmlns:p14="http://schemas.microsoft.com/office/powerpoint/2010/main" val="3561447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3CE-A399-37BD-955E-A3A8B718F3A0}"/>
              </a:ext>
            </a:extLst>
          </p:cNvPr>
          <p:cNvSpPr>
            <a:spLocks noGrp="1"/>
          </p:cNvSpPr>
          <p:nvPr>
            <p:ph type="title"/>
          </p:nvPr>
        </p:nvSpPr>
        <p:spPr/>
        <p:txBody>
          <a:bodyPr/>
          <a:lstStyle/>
          <a:p>
            <a:r>
              <a:rPr lang="en-US" dirty="0"/>
              <a:t>High fidelity MPC vs. Reinforced MPC (trained)</a:t>
            </a:r>
          </a:p>
        </p:txBody>
      </p:sp>
      <p:sp>
        <p:nvSpPr>
          <p:cNvPr id="3" name="Fußzeilenplatzhalter 2">
            <a:extLst>
              <a:ext uri="{FF2B5EF4-FFF2-40B4-BE49-F238E27FC236}">
                <a16:creationId xmlns:a16="http://schemas.microsoft.com/office/drawing/2014/main" id="{F60DAADE-FB2A-8E3A-4F22-B1F2602016A9}"/>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86A9F4C5-66A4-946E-F9A1-50056F023F74}"/>
              </a:ext>
            </a:extLst>
          </p:cNvPr>
          <p:cNvSpPr>
            <a:spLocks noGrp="1"/>
          </p:cNvSpPr>
          <p:nvPr>
            <p:ph type="sldNum" sz="quarter" idx="12"/>
          </p:nvPr>
        </p:nvSpPr>
        <p:spPr/>
        <p:txBody>
          <a:bodyPr/>
          <a:lstStyle/>
          <a:p>
            <a:fld id="{C670C496-A904-1340-8EB4-099EE873EDF4}" type="slidenum">
              <a:rPr lang="en-US" smtClean="0"/>
              <a:pPr/>
              <a:t>7</a:t>
            </a:fld>
            <a:endParaRPr lang="en-US">
              <a:latin typeface="Akkurat-Light" panose="02000503030000020004" pitchFamily="2" charset="77"/>
            </a:endParaRPr>
          </a:p>
        </p:txBody>
      </p:sp>
      <p:pic>
        <p:nvPicPr>
          <p:cNvPr id="12" name="Picture Placeholder 11"/>
          <p:cNvPicPr>
            <a:picLocks noGrp="1" noChangeAspect="1"/>
          </p:cNvPicPr>
          <p:nvPr>
            <p:ph type="pic" sz="quarter" idx="13"/>
          </p:nvPr>
        </p:nvPicPr>
        <p:blipFill>
          <a:blip r:embed="rId3" r:link="rId4">
            <a:extLst>
              <a:ext uri="{28A0092B-C50C-407E-A947-70E740481C1C}">
                <a14:useLocalDpi xmlns:a14="http://schemas.microsoft.com/office/drawing/2010/main" val="0"/>
              </a:ext>
            </a:extLst>
          </a:blip>
          <a:stretch>
            <a:fillRect/>
          </a:stretch>
        </p:blipFill>
        <p:spPr>
          <a:xfrm>
            <a:off x="852270" y="1784588"/>
            <a:ext cx="5071500" cy="4057200"/>
          </a:xfrm>
        </p:spPr>
      </p:pic>
      <p:sp>
        <p:nvSpPr>
          <p:cNvPr id="10" name="Text Placeholder 9"/>
          <p:cNvSpPr>
            <a:spLocks noGrp="1"/>
          </p:cNvSpPr>
          <p:nvPr>
            <p:ph type="body" sz="quarter" idx="15"/>
          </p:nvPr>
        </p:nvSpPr>
        <p:spPr/>
        <p:txBody>
          <a:bodyPr>
            <a:normAutofit/>
          </a:bodyPr>
          <a:lstStyle/>
          <a:p>
            <a:r>
              <a:rPr lang="en-US" sz="2600" dirty="0"/>
              <a:t>100 Episodes of training</a:t>
            </a:r>
          </a:p>
          <a:p>
            <a:endParaRPr lang="en-US" sz="2600" dirty="0"/>
          </a:p>
          <a:p>
            <a:r>
              <a:rPr lang="en-US" sz="2600" dirty="0" err="1"/>
              <a:t>Setpoints</a:t>
            </a:r>
            <a:r>
              <a:rPr lang="en-US" sz="2600" dirty="0"/>
              <a:t> are tracked well</a:t>
            </a:r>
          </a:p>
          <a:p>
            <a:r>
              <a:rPr lang="en-US" sz="2600" dirty="0"/>
              <a:t>Control profiles converge</a:t>
            </a:r>
          </a:p>
          <a:p>
            <a:endParaRPr lang="en-US" sz="2600" dirty="0"/>
          </a:p>
          <a:p>
            <a:r>
              <a:rPr lang="en-US" sz="2600" dirty="0"/>
              <a:t>Closed loop costs:</a:t>
            </a:r>
          </a:p>
          <a:p>
            <a:endParaRPr lang="en-US" sz="2600" dirty="0"/>
          </a:p>
          <a:p>
            <a:endParaRPr lang="en-US" sz="2600" dirty="0"/>
          </a:p>
          <a:p>
            <a:endParaRPr lang="en-US" sz="2600" dirty="0"/>
          </a:p>
        </p:txBody>
      </p:sp>
      <p:pic>
        <p:nvPicPr>
          <p:cNvPr id="7" name="Picture 6" descr="\documentclass{article}&#10;\usepackage{amsmath}&#10;\pagestyle{empty}&#10;\begin{document}&#10;&#10;\begin{align*}&#10;J_\mathrm{MPC} &amp;= 0.214\\ J_\mathrm{RL, 0} &amp;= 0.221 \\ J_\mathrm{RL, 100} &amp;= 0.217&#10;\end{align*}&#10;&#10;&#10;\end{document}" title="IguanaTex Bitmap Display"/>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951122" y="4573123"/>
            <a:ext cx="2353470" cy="1416141"/>
          </a:xfrm>
          <a:prstGeom prst="rect">
            <a:avLst/>
          </a:prstGeom>
        </p:spPr>
      </p:pic>
    </p:spTree>
    <p:extLst>
      <p:ext uri="{BB962C8B-B14F-4D97-AF65-F5344CB8AC3E}">
        <p14:creationId xmlns:p14="http://schemas.microsoft.com/office/powerpoint/2010/main" val="2426804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1DF442-6820-D7EC-8DEB-178DD6B210B6}"/>
              </a:ext>
            </a:extLst>
          </p:cNvPr>
          <p:cNvSpPr>
            <a:spLocks noGrp="1"/>
          </p:cNvSpPr>
          <p:nvPr>
            <p:ph type="title"/>
          </p:nvPr>
        </p:nvSpPr>
        <p:spPr/>
        <p:txBody>
          <a:bodyPr/>
          <a:lstStyle/>
          <a:p>
            <a:r>
              <a:rPr lang="de-DE" dirty="0" err="1"/>
              <a:t>Occuring</a:t>
            </a:r>
            <a:r>
              <a:rPr lang="de-DE" dirty="0"/>
              <a:t> Challenges</a:t>
            </a:r>
            <a:endParaRPr lang="en-US" dirty="0"/>
          </a:p>
        </p:txBody>
      </p:sp>
      <p:sp>
        <p:nvSpPr>
          <p:cNvPr id="3" name="Fußzeilenplatzhalter 2">
            <a:extLst>
              <a:ext uri="{FF2B5EF4-FFF2-40B4-BE49-F238E27FC236}">
                <a16:creationId xmlns:a16="http://schemas.microsoft.com/office/drawing/2014/main" id="{861D3595-3DE2-4A29-A106-A659E8B260E8}"/>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C7C657F7-BD3C-95A0-82C6-C8443536F689}"/>
              </a:ext>
            </a:extLst>
          </p:cNvPr>
          <p:cNvSpPr>
            <a:spLocks noGrp="1"/>
          </p:cNvSpPr>
          <p:nvPr>
            <p:ph type="sldNum" sz="quarter" idx="12"/>
          </p:nvPr>
        </p:nvSpPr>
        <p:spPr/>
        <p:txBody>
          <a:bodyPr/>
          <a:lstStyle/>
          <a:p>
            <a:fld id="{C670C496-A904-1340-8EB4-099EE873EDF4}" type="slidenum">
              <a:rPr lang="en-US" smtClean="0"/>
              <a:pPr/>
              <a:t>8</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2E386F9A-2E1D-190D-062F-31886B806415}"/>
              </a:ext>
            </a:extLst>
          </p:cNvPr>
          <p:cNvSpPr>
            <a:spLocks noGrp="1"/>
          </p:cNvSpPr>
          <p:nvPr>
            <p:ph type="body" sz="quarter" idx="13"/>
          </p:nvPr>
        </p:nvSpPr>
        <p:spPr/>
        <p:txBody>
          <a:bodyPr/>
          <a:lstStyle/>
          <a:p>
            <a:r>
              <a:rPr lang="de-DE" dirty="0" err="1"/>
              <a:t>Scaling</a:t>
            </a:r>
            <a:endParaRPr lang="de-DE" dirty="0"/>
          </a:p>
          <a:p>
            <a:pPr lvl="1"/>
            <a:endParaRPr lang="de-DE" dirty="0"/>
          </a:p>
          <a:p>
            <a:pPr lvl="1"/>
            <a:endParaRPr lang="de-DE" dirty="0"/>
          </a:p>
          <a:p>
            <a:pPr lvl="1"/>
            <a:r>
              <a:rPr lang="de-DE" dirty="0" err="1"/>
              <a:t>Factor</a:t>
            </a:r>
            <a:r>
              <a:rPr lang="de-DE" dirty="0"/>
              <a:t> </a:t>
            </a:r>
            <a:r>
              <a:rPr lang="de-DE" dirty="0" err="1"/>
              <a:t>chosen</a:t>
            </a:r>
            <a:r>
              <a:rPr lang="de-DE" dirty="0"/>
              <a:t> </a:t>
            </a:r>
            <a:r>
              <a:rPr lang="de-DE" dirty="0" err="1"/>
              <a:t>manually</a:t>
            </a:r>
            <a:endParaRPr lang="de-DE" dirty="0"/>
          </a:p>
          <a:p>
            <a:pPr lvl="1"/>
            <a:r>
              <a:rPr lang="de-DE" dirty="0"/>
              <a:t>Very </a:t>
            </a:r>
            <a:r>
              <a:rPr lang="de-DE" dirty="0" err="1"/>
              <a:t>long</a:t>
            </a:r>
            <a:r>
              <a:rPr lang="de-DE" dirty="0"/>
              <a:t> </a:t>
            </a:r>
            <a:r>
              <a:rPr lang="de-DE" dirty="0" err="1"/>
              <a:t>training</a:t>
            </a:r>
            <a:r>
              <a:rPr lang="de-DE" dirty="0"/>
              <a:t> </a:t>
            </a:r>
            <a:r>
              <a:rPr lang="de-DE" dirty="0" err="1"/>
              <a:t>for</a:t>
            </a:r>
            <a:r>
              <a:rPr lang="de-DE" dirty="0"/>
              <a:t> </a:t>
            </a:r>
            <a:r>
              <a:rPr lang="de-DE" dirty="0" err="1"/>
              <a:t>initialization</a:t>
            </a:r>
            <a:r>
              <a:rPr lang="de-DE" dirty="0"/>
              <a:t> </a:t>
            </a:r>
            <a:r>
              <a:rPr lang="de-DE" dirty="0" err="1"/>
              <a:t>as</a:t>
            </a:r>
            <a:r>
              <a:rPr lang="de-DE" dirty="0"/>
              <a:t> </a:t>
            </a:r>
            <a:r>
              <a:rPr lang="de-DE" dirty="0" err="1"/>
              <a:t>zero</a:t>
            </a:r>
            <a:endParaRPr lang="de-DE" dirty="0"/>
          </a:p>
          <a:p>
            <a:pPr lvl="1"/>
            <a:endParaRPr lang="de-DE" dirty="0"/>
          </a:p>
          <a:p>
            <a:r>
              <a:rPr lang="de-DE" dirty="0"/>
              <a:t>Q-</a:t>
            </a:r>
            <a:r>
              <a:rPr lang="de-DE" dirty="0" err="1"/>
              <a:t>learning</a:t>
            </a:r>
            <a:endParaRPr lang="de-DE" dirty="0"/>
          </a:p>
          <a:p>
            <a:pPr lvl="1"/>
            <a:r>
              <a:rPr lang="de-DE" dirty="0" err="1"/>
              <a:t>Mismatch</a:t>
            </a:r>
            <a:r>
              <a:rPr lang="de-DE" dirty="0"/>
              <a:t> </a:t>
            </a:r>
            <a:r>
              <a:rPr lang="de-DE" dirty="0" err="1"/>
              <a:t>of</a:t>
            </a:r>
            <a:r>
              <a:rPr lang="de-DE" dirty="0"/>
              <a:t> Q-</a:t>
            </a:r>
            <a:r>
              <a:rPr lang="de-DE" dirty="0" err="1"/>
              <a:t>functions</a:t>
            </a:r>
            <a:r>
              <a:rPr lang="de-DE" dirty="0"/>
              <a:t> </a:t>
            </a:r>
            <a:r>
              <a:rPr lang="de-DE" dirty="0" err="1"/>
              <a:t>can</a:t>
            </a:r>
            <a:r>
              <a:rPr lang="de-DE" dirty="0"/>
              <a:t> </a:t>
            </a:r>
            <a:r>
              <a:rPr lang="de-DE" dirty="0" err="1"/>
              <a:t>occur</a:t>
            </a:r>
            <a:endParaRPr lang="de-DE" dirty="0"/>
          </a:p>
          <a:p>
            <a:pPr lvl="1"/>
            <a:r>
              <a:rPr lang="de-DE" dirty="0"/>
              <a:t>Training </a:t>
            </a:r>
            <a:r>
              <a:rPr lang="de-DE" dirty="0" err="1"/>
              <a:t>has</a:t>
            </a:r>
            <a:r>
              <a:rPr lang="de-DE" dirty="0"/>
              <a:t> </a:t>
            </a:r>
            <a:r>
              <a:rPr lang="de-DE" dirty="0" err="1"/>
              <a:t>good</a:t>
            </a:r>
            <a:r>
              <a:rPr lang="de-DE" dirty="0"/>
              <a:t> </a:t>
            </a:r>
            <a:r>
              <a:rPr lang="de-DE" dirty="0" err="1"/>
              <a:t>starting</a:t>
            </a:r>
            <a:r>
              <a:rPr lang="de-DE" dirty="0"/>
              <a:t> </a:t>
            </a:r>
            <a:r>
              <a:rPr lang="de-DE" dirty="0" err="1"/>
              <a:t>point</a:t>
            </a:r>
            <a:endParaRPr lang="de-DE" dirty="0"/>
          </a:p>
          <a:p>
            <a:pPr lvl="1"/>
            <a:r>
              <a:rPr lang="de-DE" dirty="0"/>
              <a:t>Updates </a:t>
            </a:r>
            <a:r>
              <a:rPr lang="de-DE" dirty="0" err="1"/>
              <a:t>can</a:t>
            </a:r>
            <a:r>
              <a:rPr lang="de-DE" dirty="0"/>
              <a:t> </a:t>
            </a:r>
            <a:r>
              <a:rPr lang="de-DE" dirty="0" err="1"/>
              <a:t>decrease</a:t>
            </a:r>
            <a:r>
              <a:rPr lang="de-DE" dirty="0"/>
              <a:t> </a:t>
            </a:r>
            <a:r>
              <a:rPr lang="de-DE" dirty="0" err="1"/>
              <a:t>performance</a:t>
            </a:r>
            <a:endParaRPr lang="de-DE" dirty="0"/>
          </a:p>
        </p:txBody>
      </p:sp>
      <p:pic>
        <p:nvPicPr>
          <p:cNvPr id="8" name="Grafik 7" descr="IguanaTex Bitmap Display&#10;&#10;\documentclass{article}&#10;\usepackage{amsmath}&#10;\pagestyle{empty}&#10;\begin{document}&#10;&#10;\begin{align*}&#10;V_{\mathrm{f}, \theta} \left(x_N\right) = 10^2 \cdot \theta_{11} \cdot \left(\dot{F}_N^\mathrm{D} - \dot{F}_\mathrm{SP}^{\mathrm{D}}\right)^2 + 10^4 \cdot \theta_{22} \cdot \left(y_N^\mathrm{D} - y_\mathrm{SP}^\mathrm{D}\right)^2&#10;\end{align*}&#10;&#10;&#10;\end{document}">
            <a:extLst>
              <a:ext uri="{FF2B5EF4-FFF2-40B4-BE49-F238E27FC236}">
                <a16:creationId xmlns:a16="http://schemas.microsoft.com/office/drawing/2014/main" id="{9EBE6ED6-92F8-C1F5-6C2C-2D27777276A7}"/>
              </a:ext>
            </a:extLst>
          </p:cNvPr>
          <p:cNvPicPr>
            <a:picLocks noChangeAspect="1"/>
          </p:cNvPicPr>
          <p:nvPr>
            <p:custDataLst>
              <p:tags r:id="rId1"/>
            </p:custDataLst>
          </p:nvPr>
        </p:nvPicPr>
        <p:blipFill>
          <a:blip r:embed="rId3"/>
          <a:stretch>
            <a:fillRect/>
          </a:stretch>
        </p:blipFill>
        <p:spPr>
          <a:xfrm>
            <a:off x="2473567" y="2079400"/>
            <a:ext cx="7244867" cy="565187"/>
          </a:xfrm>
          <a:prstGeom prst="rect">
            <a:avLst/>
          </a:prstGeom>
        </p:spPr>
      </p:pic>
      <p:sp>
        <p:nvSpPr>
          <p:cNvPr id="9" name="Rechteck 8">
            <a:extLst>
              <a:ext uri="{FF2B5EF4-FFF2-40B4-BE49-F238E27FC236}">
                <a16:creationId xmlns:a16="http://schemas.microsoft.com/office/drawing/2014/main" id="{924D6ED8-9F7A-C7A1-7FC0-5C4FC5CF046C}"/>
              </a:ext>
            </a:extLst>
          </p:cNvPr>
          <p:cNvSpPr/>
          <p:nvPr/>
        </p:nvSpPr>
        <p:spPr>
          <a:xfrm>
            <a:off x="3831772" y="2140651"/>
            <a:ext cx="515258" cy="413864"/>
          </a:xfrm>
          <a:prstGeom prst="rect">
            <a:avLst/>
          </a:prstGeom>
          <a:noFill/>
          <a:ln>
            <a:solidFill>
              <a:srgbClr val="73B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88474E8E-9880-D935-4908-D7FB7C5FE0CF}"/>
              </a:ext>
            </a:extLst>
          </p:cNvPr>
          <p:cNvSpPr/>
          <p:nvPr/>
        </p:nvSpPr>
        <p:spPr>
          <a:xfrm>
            <a:off x="7010400" y="2169680"/>
            <a:ext cx="515258" cy="413864"/>
          </a:xfrm>
          <a:prstGeom prst="rect">
            <a:avLst/>
          </a:prstGeom>
          <a:noFill/>
          <a:ln>
            <a:solidFill>
              <a:srgbClr val="73B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descr="Ein Bild, das Diagramm enthält.&#10;&#10;Automatisch generierte Beschreibung">
            <a:extLst>
              <a:ext uri="{FF2B5EF4-FFF2-40B4-BE49-F238E27FC236}">
                <a16:creationId xmlns:a16="http://schemas.microsoft.com/office/drawing/2014/main" id="{8A75ADF4-59C0-B588-1D6C-2FF6CE3395BB}"/>
              </a:ext>
            </a:extLst>
          </p:cNvPr>
          <p:cNvPicPr>
            <a:picLocks noChangeAspect="1"/>
          </p:cNvPicPr>
          <p:nvPr/>
        </p:nvPicPr>
        <p:blipFill>
          <a:blip r:embed="rId4" r:link="rId5"/>
          <a:stretch>
            <a:fillRect/>
          </a:stretch>
        </p:blipFill>
        <p:spPr>
          <a:xfrm>
            <a:off x="7010400" y="3644899"/>
            <a:ext cx="4178370" cy="2520950"/>
          </a:xfrm>
          <a:prstGeom prst="rect">
            <a:avLst/>
          </a:prstGeom>
        </p:spPr>
      </p:pic>
    </p:spTree>
    <p:extLst>
      <p:ext uri="{BB962C8B-B14F-4D97-AF65-F5344CB8AC3E}">
        <p14:creationId xmlns:p14="http://schemas.microsoft.com/office/powerpoint/2010/main" val="257607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D91B7D-9D97-BD86-9AA2-754BBA48213E}"/>
              </a:ext>
            </a:extLst>
          </p:cNvPr>
          <p:cNvSpPr>
            <a:spLocks noGrp="1"/>
          </p:cNvSpPr>
          <p:nvPr>
            <p:ph type="title"/>
          </p:nvPr>
        </p:nvSpPr>
        <p:spPr/>
        <p:txBody>
          <a:bodyPr/>
          <a:lstStyle/>
          <a:p>
            <a:r>
              <a:rPr lang="en-US" dirty="0"/>
              <a:t>Real-World Application – Batch Distillation</a:t>
            </a:r>
          </a:p>
        </p:txBody>
      </p:sp>
      <p:sp>
        <p:nvSpPr>
          <p:cNvPr id="3" name="Fußzeilenplatzhalter 2">
            <a:extLst>
              <a:ext uri="{FF2B5EF4-FFF2-40B4-BE49-F238E27FC236}">
                <a16:creationId xmlns:a16="http://schemas.microsoft.com/office/drawing/2014/main" id="{DA6DA70C-23C2-6D81-DF3B-9ED0ED434438}"/>
              </a:ext>
            </a:extLst>
          </p:cNvPr>
          <p:cNvSpPr>
            <a:spLocks noGrp="1"/>
          </p:cNvSpPr>
          <p:nvPr>
            <p:ph type="ftr" sz="quarter" idx="11"/>
          </p:nvPr>
        </p:nvSpPr>
        <p:spPr/>
        <p:txBody>
          <a:bodyPr/>
          <a:lstStyle/>
          <a:p>
            <a:r>
              <a:rPr lang="en-US"/>
              <a:t>Process Automation Systems (PAS)</a:t>
            </a:r>
          </a:p>
        </p:txBody>
      </p:sp>
      <p:sp>
        <p:nvSpPr>
          <p:cNvPr id="4" name="Foliennummernplatzhalter 3">
            <a:extLst>
              <a:ext uri="{FF2B5EF4-FFF2-40B4-BE49-F238E27FC236}">
                <a16:creationId xmlns:a16="http://schemas.microsoft.com/office/drawing/2014/main" id="{1064ADC0-30B4-D035-E56E-E68C9A519672}"/>
              </a:ext>
            </a:extLst>
          </p:cNvPr>
          <p:cNvSpPr>
            <a:spLocks noGrp="1"/>
          </p:cNvSpPr>
          <p:nvPr>
            <p:ph type="sldNum" sz="quarter" idx="12"/>
          </p:nvPr>
        </p:nvSpPr>
        <p:spPr/>
        <p:txBody>
          <a:bodyPr/>
          <a:lstStyle/>
          <a:p>
            <a:fld id="{C670C496-A904-1340-8EB4-099EE873EDF4}" type="slidenum">
              <a:rPr lang="en-US" smtClean="0"/>
              <a:pPr/>
              <a:t>9</a:t>
            </a:fld>
            <a:endParaRPr lang="en-US">
              <a:latin typeface="Akkurat-Light" panose="02000503030000020004" pitchFamily="2" charset="77"/>
            </a:endParaRPr>
          </a:p>
        </p:txBody>
      </p:sp>
      <p:sp>
        <p:nvSpPr>
          <p:cNvPr id="5" name="Textplatzhalter 4">
            <a:extLst>
              <a:ext uri="{FF2B5EF4-FFF2-40B4-BE49-F238E27FC236}">
                <a16:creationId xmlns:a16="http://schemas.microsoft.com/office/drawing/2014/main" id="{81E9855A-96D4-4007-FC10-AC345DA773D3}"/>
              </a:ext>
            </a:extLst>
          </p:cNvPr>
          <p:cNvSpPr>
            <a:spLocks noGrp="1"/>
          </p:cNvSpPr>
          <p:nvPr>
            <p:ph type="body" sz="quarter" idx="13"/>
          </p:nvPr>
        </p:nvSpPr>
        <p:spPr/>
        <p:txBody>
          <a:bodyPr/>
          <a:lstStyle/>
          <a:p>
            <a:endParaRPr lang="en-US" dirty="0"/>
          </a:p>
        </p:txBody>
      </p:sp>
      <p:pic>
        <p:nvPicPr>
          <p:cNvPr id="6" name="Grafik 5">
            <a:extLst>
              <a:ext uri="{FF2B5EF4-FFF2-40B4-BE49-F238E27FC236}">
                <a16:creationId xmlns:a16="http://schemas.microsoft.com/office/drawing/2014/main" id="{8D82C62F-5644-36FA-E0F5-EE45D3EFD6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001" r="11828"/>
          <a:stretch/>
        </p:blipFill>
        <p:spPr bwMode="auto">
          <a:xfrm>
            <a:off x="7839081" y="1011759"/>
            <a:ext cx="2652456" cy="5344593"/>
          </a:xfrm>
          <a:prstGeom prst="rect">
            <a:avLst/>
          </a:prstGeom>
        </p:spPr>
      </p:pic>
      <p:pic>
        <p:nvPicPr>
          <p:cNvPr id="7" name="Grafik 6">
            <a:extLst>
              <a:ext uri="{FF2B5EF4-FFF2-40B4-BE49-F238E27FC236}">
                <a16:creationId xmlns:a16="http://schemas.microsoft.com/office/drawing/2014/main" id="{4334DE43-BAAF-E23B-49D3-22003E2FE230}"/>
              </a:ext>
            </a:extLst>
          </p:cNvPr>
          <p:cNvPicPr>
            <a:picLocks noChangeAspect="1"/>
          </p:cNvPicPr>
          <p:nvPr/>
        </p:nvPicPr>
        <p:blipFill>
          <a:blip r:embed="rId3"/>
          <a:stretch/>
        </p:blipFill>
        <p:spPr bwMode="auto">
          <a:xfrm>
            <a:off x="838201" y="1484760"/>
            <a:ext cx="5988862" cy="4681089"/>
          </a:xfrm>
          <a:prstGeom prst="rect">
            <a:avLst/>
          </a:prstGeom>
        </p:spPr>
      </p:pic>
      <p:sp>
        <p:nvSpPr>
          <p:cNvPr id="8" name="TextBox 7"/>
          <p:cNvSpPr txBox="1"/>
          <p:nvPr/>
        </p:nvSpPr>
        <p:spPr>
          <a:xfrm>
            <a:off x="7770984" y="6356352"/>
            <a:ext cx="2783523" cy="215444"/>
          </a:xfrm>
          <a:prstGeom prst="rect">
            <a:avLst/>
          </a:prstGeom>
          <a:noFill/>
        </p:spPr>
        <p:txBody>
          <a:bodyPr wrap="square" lIns="0" rIns="0" rtlCol="0">
            <a:spAutoFit/>
          </a:bodyPr>
          <a:lstStyle/>
          <a:p>
            <a:pPr algn="ctr"/>
            <a:r>
              <a:rPr lang="en-US" sz="800" dirty="0">
                <a:latin typeface="Akkurat-Light" panose="02000503030000020004" pitchFamily="2" charset="0"/>
                <a:ea typeface="Helvetica Light" charset="0"/>
                <a:cs typeface="Helvetica Light" charset="0"/>
              </a:rPr>
              <a:t>Batch distillation column at TU Berlin – </a:t>
            </a:r>
            <a:r>
              <a:rPr lang="en-US" sz="800" dirty="0" err="1">
                <a:latin typeface="Akkurat-Light" panose="02000503030000020004" pitchFamily="2" charset="0"/>
                <a:ea typeface="Helvetica Light" charset="0"/>
                <a:cs typeface="Helvetica Light" charset="0"/>
              </a:rPr>
              <a:t>dbta</a:t>
            </a:r>
            <a:endParaRPr lang="en-US" sz="800" dirty="0">
              <a:latin typeface="Akkurat-Light" panose="02000503030000020004" pitchFamily="2" charset="0"/>
              <a:ea typeface="Helvetica Light" charset="0"/>
              <a:cs typeface="Helvetica Light" charset="0"/>
            </a:endParaRPr>
          </a:p>
        </p:txBody>
      </p:sp>
    </p:spTree>
    <p:extLst>
      <p:ext uri="{BB962C8B-B14F-4D97-AF65-F5344CB8AC3E}">
        <p14:creationId xmlns:p14="http://schemas.microsoft.com/office/powerpoint/2010/main" val="1245285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33,6333"/>
  <p:tag name="ORIGINALWIDTH" val="2950,881"/>
  <p:tag name="LATEXADDIN" val="\documentclass{article}&#10;\usepackage{amsmath}&#10;\pagestyle{empty}&#10;\begin{document}&#10;&#10;&#10;\begin{align*}&#10;Q_\theta \left(s, a\right) = \min_{x,u,\sigma} &amp;~\gamma^N V_{\mathrm{f},\theta} \left(x_N, \sigma_N\right)+ \sum_{i=1}^{N-1}  \gamma^i L_\theta\left(x_i, u_i, \sigma_i\right)\\&#10;\mathrm{s.t.} &amp;~x_{k+1} = f_\theta \left(x_k, u_k\right), \quad x_0 = s\\&#10;&amp;~h_\theta \left(x_k, u_k\right) \leq \sigma_k, \quad h_{\mathrm{f}, \theta}\left(x_N\right) \leq \sigma_N\\&#10;&amp;~g\left(u_k\right) \leq 0, \quad u_0 = a&#10;\end{align*}&#10;&#10;\end{document}"/>
  <p:tag name="IGUANATEXSIZE" val="22"/>
  <p:tag name="IGUANATEXCURSOR" val="196"/>
  <p:tag name="TRANSPARENCY" val="True"/>
  <p:tag name="FILENAME" val=""/>
  <p:tag name="LATEXENGINEID" val="0"/>
  <p:tag name="TEMPFOLDER" val="C:\tex\"/>
  <p:tag name="LATEXFORMHEIGHT" val="450,75"/>
  <p:tag name="LATEXFORMWIDTH" val="659,2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03,1496"/>
  <p:tag name="ORIGINALWIDTH" val="1703,787"/>
  <p:tag name="OUTPUTTYPE" val="PNG"/>
  <p:tag name="IGUANATEXVERSION" val="159"/>
  <p:tag name="LATEXADDIN" val="\documentclass{article}&#10;\pagestyle{empty}&#10;\begin{document}&#10;\sffamily&#10;&#10;$$w^{V} = \sqrt{max\{0,\frac{4}{\rho^{V}}\Delta p\}}$$&#10;&#10;$$ w^{L} = \sqrt{max\{0,2\rho^{L}gL + 2\frac{\Delta p}{\rho^{L}}\}} $$&#10;&#10;&#10;\end{document}"/>
  <p:tag name="IGUANATEXSIZE" val="14"/>
  <p:tag name="IGUANATEXCURSOR" val="111"/>
  <p:tag name="TRANSPARENCY" val="Wahr"/>
  <p:tag name="FILENAME" val=""/>
  <p:tag name="LATEXENGINEID" val="0"/>
  <p:tag name="TEMPFOLDER" val="C:\Temp\"/>
  <p:tag name="LATEXFORMHEIGHT" val="320"/>
  <p:tag name="LATEXFORMWIDTH" val="385"/>
  <p:tag name="LATEXFORMWRAP" val="Wahr"/>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787,402"/>
  <p:tag name="OUTPUTTYPE" val="PNG"/>
  <p:tag name="IGUANATEXVERSION" val="159"/>
  <p:tag name="LATEXADDIN" val="\documentclass{article}&#10;\pagestyle{empty}&#10;\begin{document}&#10;\sffamily&#10;\[&#10;0 = mid(\frac{M_V}{M_V+M_L}, \sum{x_i}-\sum{y_i}, \frac{M_V}{M_V+M_L}-1)&#10;\]&#10;\end{document}"/>
  <p:tag name="IGUANATEXSIZE" val="14"/>
  <p:tag name="IGUANATEXCURSOR" val="76"/>
  <p:tag name="TRANSPARENCY" val="Wahr"/>
  <p:tag name="FILENAME" val=""/>
  <p:tag name="LATEXENGINEID" val="0"/>
  <p:tag name="TEMPFOLDER" val="C:\Temp\"/>
  <p:tag name="LATEXFORMHEIGHT" val="320"/>
  <p:tag name="LATEXFORMWIDTH" val="385"/>
  <p:tag name="LATEXFORMWRAP" val="Wahr"/>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65,99173"/>
  <p:tag name="OUTPUTTYPE" val="PNG"/>
  <p:tag name="IGUANATEXVERSION" val="159"/>
  <p:tag name="LATEXADDIN" val="\documentclass{article}&#10;\pagestyle{empty}&#10;\begin{document}&#10;\sffamily&#10;\[&#10;p&#10;\]&#10;\end{document}"/>
  <p:tag name="IGUANATEXSIZE" val="14"/>
  <p:tag name="IGUANATEXCURSOR" val="73"/>
  <p:tag name="TRANSPARENCY" val="Wahr"/>
  <p:tag name="FILENAME" val=""/>
  <p:tag name="LATEXENGINEID" val="0"/>
  <p:tag name="TEMPFOLDER" val="C:\Temp\"/>
  <p:tag name="LATEXFORMHEIGHT" val="320"/>
  <p:tag name="LATEXFORMWIDTH" val="385"/>
  <p:tag name="LATEXFORMWRAP" val="Wahr"/>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13,9857"/>
  <p:tag name="OUTPUTTYPE" val="PNG"/>
  <p:tag name="IGUANATEXVERSION" val="159"/>
  <p:tag name="LATEXADDIN" val="\documentclass{article}&#10;\pagestyle{empty}&#10;\begin{document}&#10;\sffamily&#10;\[&#10;p^{o}&#10;\]&#10;\end{document}"/>
  <p:tag name="IGUANATEXSIZE" val="14"/>
  <p:tag name="IGUANATEXCURSOR" val="77"/>
  <p:tag name="TRANSPARENCY" val="Wahr"/>
  <p:tag name="FILENAME" val=""/>
  <p:tag name="LATEXENGINEID" val="0"/>
  <p:tag name="TEMPFOLDER" val="C:\Temp\"/>
  <p:tag name="LATEXFORMHEIGHT" val="320"/>
  <p:tag name="LATEXFORMWIDTH" val="385"/>
  <p:tag name="LATEXFORMWRAP" val="Wahr"/>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13,9857"/>
  <p:tag name="OUTPUTTYPE" val="PNG"/>
  <p:tag name="IGUANATEXVERSION" val="159"/>
  <p:tag name="LATEXADDIN" val="\documentclass{article}&#10;\pagestyle{empty}&#10;\begin{document}&#10;\sffamily&#10;\[&#10;p^{o}&#10;\]&#10;\end{document}"/>
  <p:tag name="IGUANATEXSIZE" val="14"/>
  <p:tag name="IGUANATEXCURSOR" val="77"/>
  <p:tag name="TRANSPARENCY" val="Wahr"/>
  <p:tag name="FILENAME" val=""/>
  <p:tag name="LATEXENGINEID" val="0"/>
  <p:tag name="TEMPFOLDER" val="C:\Temp\"/>
  <p:tag name="LATEXFORMHEIGHT" val="320"/>
  <p:tag name="LATEXFORMWIDTH" val="385"/>
  <p:tag name="LATEXFORMWRAP" val="Wahr"/>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368,9539"/>
  <p:tag name="OUTPUTTYPE" val="PNG"/>
  <p:tag name="IGUANATEXVERSION" val="159"/>
  <p:tag name="LATEXADDIN" val="\documentclass{article}&#10;\pagestyle{empty}&#10;\begin{document}&#10;\sffamily&#10;\[&#10;x^F, T^F&#10;\]&#10;\end{document}"/>
  <p:tag name="IGUANATEXSIZE" val="14"/>
  <p:tag name="IGUANATEXCURSOR" val="72"/>
  <p:tag name="TRANSPARENCY" val="Wahr"/>
  <p:tag name="FILENAME" val=""/>
  <p:tag name="LATEXENGINEID" val="0"/>
  <p:tag name="TEMPFOLDER" val="C:\Temp\"/>
  <p:tag name="LATEXFORMHEIGHT" val="320"/>
  <p:tag name="LATEXFORMWIDTH" val="385"/>
  <p:tag name="LATEXFORMWRAP" val="Wahr"/>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64,9794"/>
  <p:tag name="OUTPUTTYPE" val="PNG"/>
  <p:tag name="IGUANATEXVERSION" val="159"/>
  <p:tag name="LATEXADDIN" val="\documentclass{article}&#10;\pagestyle{empty}&#10;\begin{document}&#10;\sffamily&#10;\[&#10;F^F&#10;\]&#10;\end{document}"/>
  <p:tag name="IGUANATEXSIZE" val="14"/>
  <p:tag name="IGUANATEXCURSOR" val="76"/>
  <p:tag name="TRANSPARENCY" val="Wahr"/>
  <p:tag name="FILENAME" val=""/>
  <p:tag name="LATEXENGINEID" val="0"/>
  <p:tag name="TEMPFOLDER" val="C:\Temp\"/>
  <p:tag name="LATEXFORMHEIGHT" val="320"/>
  <p:tag name="LATEXFORMWIDTH" val="385"/>
  <p:tag name="LATEXFORMWRAP" val="Wahr"/>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6,23921"/>
  <p:tag name="OUTPUTTYPE" val="PNG"/>
  <p:tag name="IGUANATEXVERSION" val="159"/>
  <p:tag name="LATEXADDIN" val="\documentclass{article}&#10;\pagestyle{empty}&#10;\begin{document}&#10;\sffamily&#10;\[&#10;Q&#10;\]&#10;\end{document}"/>
  <p:tag name="IGUANATEXSIZE" val="14"/>
  <p:tag name="IGUANATEXCURSOR" val="73"/>
  <p:tag name="TRANSPARENCY" val="Wahr"/>
  <p:tag name="FILENAME" val=""/>
  <p:tag name="LATEXENGINEID" val="0"/>
  <p:tag name="TEMPFOLDER" val="C:\Temp\"/>
  <p:tag name="LATEXFORMHEIGHT" val="320"/>
  <p:tag name="LATEXFORMWIDTH" val="385"/>
  <p:tag name="LATEXFORMWRAP" val="Wahr"/>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574,5801"/>
  <p:tag name="ORIGINALWIDTH" val="3902,045"/>
  <p:tag name="LATEXADDIN" val="\documentclass{article}&#10;\usepackage{amsmath}&#10;\pagestyle{empty}&#10;\begin{document}&#10;&#10;\begin{align*}&#10;\theta_{k} &amp;\leftarrow \theta_{k} + \alpha \frac{1}{N} \sum_{i=1}^N &#10;\left(L_i + \gamma \min_{a^+} Q_{\hat{\theta}} \left(s_i^{+}, a^+ \right) - Q_\theta\left(s_i, a_i\right) \right)&#10; \cdot \nabla_\theta Q_\theta \left(s_i, a_i\right)\\&#10;\hat{\theta}_{k} &amp;\leftarrow \left(1 - \tau\right) \hat{\theta}_{k} + \tau \theta_k&#10;\end{align*}&#10;&#10;&#10;\end{document}"/>
  <p:tag name="IGUANATEXSIZE" val="22"/>
  <p:tag name="IGUANATEXCURSOR" val="163"/>
  <p:tag name="TRANSPARENCY" val="True"/>
  <p:tag name="FILENAME" val=""/>
  <p:tag name="LATEXENGINEID" val="1"/>
  <p:tag name="TEMPFOLDER" val="C:\tex\"/>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480,8171"/>
  <p:tag name="ORIGINALWIDTH" val="2193,306"/>
  <p:tag name="LATEXADDIN" val="\documentclass{article}&#10;\usepackage{amsmath}&#10;\pagestyle{empty}&#10;\begin{document}&#10;&#10;\begin{align*}&#10;V_{\mathrm{f}, \theta} \left(x_N\right) = 10^2 \cdot \theta_{11} \cdot \left(\dot{F}_N^\mathrm{D} - \dot{F}_\mathrm{SP}^{\mathrm{D}}\right)^2 + \ldots \\&#10;10^4 \cdot \theta_{22} \cdot \left(y_N^\mathrm{D} - y_\mathrm{SP}^\mathrm{D}\right)^2&#10;\end{align*}&#10;&#10;&#10;\end{document}"/>
  <p:tag name="IGUANATEXSIZE" val="22"/>
  <p:tag name="IGUANATEXCURSOR" val="249"/>
  <p:tag name="TRANSPARENCY" val="True"/>
  <p:tag name="FILENAME" val=""/>
  <p:tag name="LATEXENGINEID" val="1"/>
  <p:tag name="TEMPFOLDER" val="C:\tex\"/>
  <p:tag name="LATEXFORMHEIGHT" val="34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8,7735"/>
  <p:tag name="ORIGINALWIDTH" val="1131,908"/>
  <p:tag name="LATEXADDIN" val="\documentclass{article}&#10;\usepackage{amsmath}&#10;\pagestyle{empty}&#10;\begin{document}&#10;&#10;\begin{align*}&#10;V_\theta \left(s\right) = \min_{a} Q_\theta \left(s, a\right)&#10;\end{align*}&#10;&#10;&#10;\end{document}"/>
  <p:tag name="IGUANATEXSIZE" val="22"/>
  <p:tag name="IGUANATEXCURSOR" val="157"/>
  <p:tag name="TRANSPARENCY" val="True"/>
  <p:tag name="FILENAME" val=""/>
  <p:tag name="LATEXENGINEID" val="1"/>
  <p:tag name="TEMPFOLDER" val="C:\tex\"/>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74,5801"/>
  <p:tag name="ORIGINALWIDTH" val="3902,045"/>
  <p:tag name="LATEXADDIN" val="\documentclass{article}&#10;\usepackage{amsmath}&#10;\pagestyle{empty}&#10;\begin{document}&#10;&#10;\begin{align*}&#10;\theta_{k} &amp;\leftarrow \theta_{k} + \alpha \frac{1}{N} \sum_{i=1}^N &#10;\left(L_i + \gamma \min_{a^+} Q_{\hat{\theta}} \left(s_i^{+}, a^+ \right) - Q_\theta\left(s_i, a_i\right) \right)&#10; \cdot \nabla_\theta Q_\theta \left(s_i, a_i\right)\\&#10;\hat{\theta}_{k} &amp;\leftarrow \left(1 - \tau\right) \hat{\theta}_{k} + \tau \theta_k&#10;\end{align*}&#10;&#10;&#10;\end{document}"/>
  <p:tag name="IGUANATEXSIZE" val="22"/>
  <p:tag name="IGUANATEXCURSOR" val="163"/>
  <p:tag name="TRANSPARENCY" val="True"/>
  <p:tag name="FILENAME" val=""/>
  <p:tag name="LATEXENGINEID" val="1"/>
  <p:tag name="TEMPFOLDER" val="C:\tex\"/>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80,8171"/>
  <p:tag name="ORIGINALWIDTH" val="2193,306"/>
  <p:tag name="LATEXADDIN" val="\documentclass{article}&#10;\usepackage{amsmath}&#10;\pagestyle{empty}&#10;\begin{document}&#10;&#10;\begin{align*}&#10;V_{\mathrm{f}, \theta} \left(x_N\right) = 10^2 \cdot \theta_{11} \cdot \left(\dot{F}_N^\mathrm{D} - \dot{F}_\mathrm{SP}^{\mathrm{D}}\right)^2 + \ldots \\&#10;10^4 \cdot \theta_{22} \cdot \left(y_N^\mathrm{D} - y_\mathrm{SP}^\mathrm{D}\right)^2&#10;\end{align*}&#10;&#10;&#10;\end{document}"/>
  <p:tag name="IGUANATEXSIZE" val="22"/>
  <p:tag name="IGUANATEXCURSOR" val="249"/>
  <p:tag name="TRANSPARENCY" val="True"/>
  <p:tag name="FILENAME" val=""/>
  <p:tag name="LATEXENGINEID" val="1"/>
  <p:tag name="TEMPFOLDER" val="C:\tex\"/>
  <p:tag name="LATEXFORMHEIGHT" val="34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017,031"/>
  <p:tag name="LATEXADDIN" val="\documentclass{article}&#10;\usepackage{amsmath}&#10;\pagestyle{empty}&#10;\begin{document}&#10;&#10;\begin{align*}&#10;\nabla_\theta Q_\theta\left(s, a\right) = \nabla_\theta \mathcal{L} \left( x^*, u^*, \lambda^*, \nu^* \vert s, a\right)&#10;\end{align*}&#10;&#10;&#10;\end{document}"/>
  <p:tag name="IGUANATEXSIZE" val="22"/>
  <p:tag name="IGUANATEXCURSOR" val="215"/>
  <p:tag name="TRANSPARENCY" val="True"/>
  <p:tag name="FILENAME" val=""/>
  <p:tag name="LATEXENGINEID" val="1"/>
  <p:tag name="TEMPFOLDER" val="C:\tex\"/>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602,9246"/>
  <p:tag name="OUTPUTTYPE" val="PNG"/>
  <p:tag name="IGUANATEXVERSION" val="159"/>
  <p:tag name="LATEXADDIN" val="\documentclass{article}&#10;\pagestyle{empty}&#10;\begin{document}&#10;\sffamily&#10;\[&#10;F^F, x^F, T^F&#10;\]&#10;\end{document}"/>
  <p:tag name="IGUANATEXSIZE" val="12"/>
  <p:tag name="IGUANATEXCURSOR" val="77"/>
  <p:tag name="TRANSPARENCY" val="Wahr"/>
  <p:tag name="FILENAME" val=""/>
  <p:tag name="LATEXENGINEID" val="0"/>
  <p:tag name="TEMPFOLDER" val="C:\Temp\"/>
  <p:tag name="LATEXFORMHEIGHT" val="320"/>
  <p:tag name="LATEXFORMWIDTH" val="385"/>
  <p:tag name="LATEXFORMWRAP" val="Wahr"/>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97,2254"/>
  <p:tag name="OUTPUTTYPE" val="PNG"/>
  <p:tag name="IGUANATEXVERSION" val="159"/>
  <p:tag name="LATEXADDIN" val="\documentclass{article}&#10;\pagestyle{empty}&#10;\begin{document}&#10;\sffamily&#10;\[&#10;T,p&#10;\]&#10;\end{document}"/>
  <p:tag name="IGUANATEXSIZE" val="12"/>
  <p:tag name="IGUANATEXCURSOR" val="75"/>
  <p:tag name="TRANSPARENCY" val="Wahr"/>
  <p:tag name="FILENAME" val=""/>
  <p:tag name="LATEXENGINEID" val="0"/>
  <p:tag name="TEMPFOLDER" val="C:\Temp\"/>
  <p:tag name="LATEXFORMHEIGHT" val="320"/>
  <p:tag name="LATEXFORMWIDTH" val="385"/>
  <p:tag name="LATEXFORMWRAP" val="Wahr"/>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448,4439"/>
  <p:tag name="OUTPUTTYPE" val="PNG"/>
  <p:tag name="IGUANATEXVERSION" val="159"/>
  <p:tag name="LATEXADDIN" val="\documentclass{article}&#10;\pagestyle{empty}&#10;\begin{document}&#10;\sffamily&#10;\[&#10;F^B, x, T&#10;\]&#10;\end{document}"/>
  <p:tag name="IGUANATEXSIZE" val="12"/>
  <p:tag name="IGUANATEXCURSOR" val="81"/>
  <p:tag name="TRANSPARENCY" val="Wahr"/>
  <p:tag name="FILENAME" val=""/>
  <p:tag name="LATEXENGINEID" val="0"/>
  <p:tag name="TEMPFOLDER" val="C:\Temp\"/>
  <p:tag name="LATEXFORMHEIGHT" val="320"/>
  <p:tag name="LATEXFORMWIDTH" val="385"/>
  <p:tag name="LATEXFORMWRAP" val="Wahr"/>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446,9441"/>
  <p:tag name="OUTPUTTYPE" val="PNG"/>
  <p:tag name="IGUANATEXVERSION" val="159"/>
  <p:tag name="LATEXADDIN" val="\documentclass{article}&#10;\pagestyle{empty}&#10;\begin{document}&#10;\sffamily&#10;\[&#10;F^D, y, T&#10;\]&#10;\end{document}"/>
  <p:tag name="IGUANATEXSIZE" val="12"/>
  <p:tag name="IGUANATEXCURSOR" val="77"/>
  <p:tag name="TRANSPARENCY" val="Wahr"/>
  <p:tag name="FILENAME" val=""/>
  <p:tag name="LATEXENGINEID" val="0"/>
  <p:tag name="TEMPFOLDER" val="C:\Temp\"/>
  <p:tag name="LATEXFORMHEIGHT" val="320"/>
  <p:tag name="LATEXFORMWIDTH" val="385"/>
  <p:tag name="LATEXFORMWRAP" val="Wahr"/>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6,23921"/>
  <p:tag name="OUTPUTTYPE" val="PNG"/>
  <p:tag name="IGUANATEXVERSION" val="159"/>
  <p:tag name="LATEXADDIN" val="\documentclass{article}&#10;\pagestyle{empty}&#10;\begin{document}&#10;\sffamily&#10;\[&#10;Q&#10;\]&#10;\end{document}"/>
  <p:tag name="IGUANATEXSIZE" val="12"/>
  <p:tag name="IGUANATEXCURSOR" val="73"/>
  <p:tag name="TRANSPARENCY" val="Wahr"/>
  <p:tag name="FILENAME" val=""/>
  <p:tag name="LATEXENGINEID" val="0"/>
  <p:tag name="TEMPFOLDER" val="C:\Temp\"/>
  <p:tag name="LATEXFORMHEIGHT" val="320"/>
  <p:tag name="LATEXFORMWIDTH" val="385"/>
  <p:tag name="LATEXFORMWRAP" val="Wahr"/>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33,5605"/>
  <p:tag name="LATEXADDIN" val="\documentclass{article}&#10;\usepackage{amsmath}&#10;\pagestyle{empty}&#10;\begin{document}&#10;&#10;\begin{align*}&#10;Q_\theta \left(s, a\right)&#10;\end{align*}&#10;&#10;&#10;\end{document}"/>
  <p:tag name="IGUANATEXSIZE" val="22"/>
  <p:tag name="IGUANATEXCURSOR" val="110"/>
  <p:tag name="TRANSPARENCY" val="True"/>
  <p:tag name="FILENAME" val=""/>
  <p:tag name="LATEXENGINEID" val="1"/>
  <p:tag name="TEMPFOLDER" val="C:\tex\"/>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68,7735"/>
  <p:tag name="ORIGINALWIDTH" val="1329,936"/>
  <p:tag name="LATEXADDIN" val="\documentclass{article}&#10;\usepackage{amsmath}&#10;\pagestyle{empty}&#10;\begin{document}&#10;&#10;\begin{align*}&#10;\pi_\theta \left(s\right) = \arg \min_{a} Q_\theta \left(s, a\right)&#10;\end{align*}&#10;&#10;&#10;\end{document}"/>
  <p:tag name="IGUANATEXSIZE" val="22"/>
  <p:tag name="IGUANATEXCURSOR" val="130"/>
  <p:tag name="TRANSPARENCY" val="True"/>
  <p:tag name="FILENAME" val=""/>
  <p:tag name="LATEXENGINEID" val="1"/>
  <p:tag name="TEMPFOLDER" val="C:\tex\"/>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0,2696"/>
  <p:tag name="ORIGINALWIDTH" val="363,8008"/>
  <p:tag name="LATEXADDIN" val="\documentclass{article}&#10;\usepackage{amsmath}&#10;\pagestyle{empty}&#10;\begin{document}&#10;&#10;\begin{align*}&#10;\dot{F}^{\mathrm{D}}, y^{\mathrm{D}}&#10;\end{align*}&#10;&#10;&#10;\end{document}"/>
  <p:tag name="IGUANATEXSIZE" val="22"/>
  <p:tag name="IGUANATEXCURSOR" val="132"/>
  <p:tag name="TRANSPARENCY" val="True"/>
  <p:tag name="FILENAME" val=""/>
  <p:tag name="LATEXENGINEID" val="1"/>
  <p:tag name="TEMPFOLDER" val="C:\tex\"/>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8,7694"/>
  <p:tag name="ORIGINALWIDTH" val="304,5425"/>
  <p:tag name="LATEXADDIN" val="\documentclass{article}&#10;\usepackage{amsmath}&#10;\pagestyle{empty}&#10;\begin{document}&#10;&#10;\begin{align*}&#10;\dot{Q}, \dot{F}^{\mathrm{F}}&#10;\end{align*}&#10;&#10;&#10;\end{document}"/>
  <p:tag name="IGUANATEXSIZE" val="22"/>
  <p:tag name="IGUANATEXCURSOR" val="125"/>
  <p:tag name="TRANSPARENCY" val="True"/>
  <p:tag name="FILENAME" val=""/>
  <p:tag name="LATEXENGINEID" val="1"/>
  <p:tag name="TEMPFOLDER" val="C:\tex\"/>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130,5182"/>
  <p:tag name="LATEXADDIN" val="\documentclass{article}&#10;\usepackage{amsmath}&#10;\pagestyle{empty}&#10;\begin{document}&#10;&#10;\begin{align*}&#10;y^{\mathrm{D}}&#10;\end{align*}&#10;&#10;&#10;\end{document}"/>
  <p:tag name="IGUANATEXSIZE" val="28"/>
  <p:tag name="IGUANATEXCURSOR" val="110"/>
  <p:tag name="TRANSPARENCY" val="True"/>
  <p:tag name="FILENAME" val=""/>
  <p:tag name="LATEXENGINEID" val="1"/>
  <p:tag name="TEMPFOLDER" val="C:\tex\"/>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494,319"/>
  <p:tag name="ORIGINALWIDTH" val="826,6154"/>
  <p:tag name="LATEXADDIN" val="\documentclass{article}&#10;\usepackage{amsmath}&#10;\pagestyle{empty}&#10;\begin{document}&#10;&#10;\begin{align*}&#10;J_\mathrm{MPC} &amp;= 0.214\\ J_\mathrm{RL, 0} &amp;= 0.221 \\ J_\mathrm{RL, 100} &amp;= 0.217&#10;\end{align*}&#10;&#10;&#10;\end{document}"/>
  <p:tag name="IGUANATEXSIZE" val="28"/>
  <p:tag name="IGUANATEXCURSOR" val="140"/>
  <p:tag name="TRANSPARENCY" val="True"/>
  <p:tag name="FILENAME" val=""/>
  <p:tag name="LATEXENGINEID" val="1"/>
  <p:tag name="TEMPFOLDER" val="C:\tex\"/>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1.285"/>
  <p:tag name="ORIGINALWIDTH" val="3238.952"/>
  <p:tag name="LATEXADDIN" val="\documentclass{article}&#10;\usepackage{amsmath}&#10;\pagestyle{empty}&#10;\begin{document}&#10;&#10;\begin{align*}&#10;V_{\mathrm{f}, \theta} \left(x_N\right) = 10^2 \cdot \theta_{11} \cdot \left(\dot{F}_N^\mathrm{D} - \dot{F}_\mathrm{SP}^{\mathrm{D}}\right)^2 + 10^4 \cdot \theta_{22} \cdot \left(y_N^\mathrm{D} - y_\mathrm{SP}^\mathrm{D}\right)^2&#10;\end{align*}&#10;&#10;&#10;\end{document}"/>
  <p:tag name="IGUANATEXSIZE" val="22"/>
  <p:tag name="IGUANATEXCURSOR" val="240"/>
  <p:tag name="TRANSPARENCY" val="Wahr"/>
  <p:tag name="LATEXENGINEID" val="1"/>
  <p:tag name="TEMPFOLDER" val="F:\tex\"/>
  <p:tag name="LATEXFORMHEIGHT" val="342"/>
  <p:tag name="LATEXFORMWIDTH" val="384"/>
  <p:tag name="LATEXFORMWRAP" val="Wahr"/>
  <p:tag name="BITMAPVECTOR" val="0"/>
</p:tagLst>
</file>

<file path=ppt/theme/theme1.xml><?xml version="1.0" encoding="utf-8"?>
<a:theme xmlns:a="http://schemas.openxmlformats.org/drawingml/2006/main" name="Office Theme">
  <a:themeElements>
    <a:clrScheme name="PAS TUDO">
      <a:dk1>
        <a:srgbClr val="000000"/>
      </a:dk1>
      <a:lt1>
        <a:srgbClr val="FFFFFF"/>
      </a:lt1>
      <a:dk2>
        <a:srgbClr val="73B843"/>
      </a:dk2>
      <a:lt2>
        <a:srgbClr val="EEECE1"/>
      </a:lt2>
      <a:accent1>
        <a:srgbClr val="73B843"/>
      </a:accent1>
      <a:accent2>
        <a:srgbClr val="DF7E2B"/>
      </a:accent2>
      <a:accent3>
        <a:srgbClr val="FEFFFF"/>
      </a:accent3>
      <a:accent4>
        <a:srgbClr val="FEFFFF"/>
      </a:accent4>
      <a:accent5>
        <a:srgbClr val="FEFFFF"/>
      </a:accent5>
      <a:accent6>
        <a:srgbClr val="FEFFFF"/>
      </a:accent6>
      <a:hlink>
        <a:srgbClr val="73B843"/>
      </a:hlink>
      <a:folHlink>
        <a:srgbClr val="E8822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320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16976CCAB87E47BEC9B61E0DB3F5F9" ma:contentTypeVersion="9" ma:contentTypeDescription="Create a new document." ma:contentTypeScope="" ma:versionID="286a49e0e8449b0e45c988902f0b7781">
  <xsd:schema xmlns:xsd="http://www.w3.org/2001/XMLSchema" xmlns:xs="http://www.w3.org/2001/XMLSchema" xmlns:p="http://schemas.microsoft.com/office/2006/metadata/properties" xmlns:ns2="308110bb-1b02-4849-bd5d-97f072c045d8" targetNamespace="http://schemas.microsoft.com/office/2006/metadata/properties" ma:root="true" ma:fieldsID="8ccdc908a0e498506e6179f3019e2e5b" ns2:_="">
    <xsd:import namespace="308110bb-1b02-4849-bd5d-97f072c045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8110bb-1b02-4849-bd5d-97f072c045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7F6F5C-07AC-4275-843F-3A36B678E373}">
  <ds:schemaRefs>
    <ds:schemaRef ds:uri="http://schemas.openxmlformats.org/package/2006/metadata/core-properties"/>
    <ds:schemaRef ds:uri="308110bb-1b02-4849-bd5d-97f072c045d8"/>
    <ds:schemaRef ds:uri="http://schemas.microsoft.com/office/2006/metadata/propertie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8D2DE52-D207-4959-8077-6BEFA6E9A81C}">
  <ds:schemaRefs>
    <ds:schemaRef ds:uri="http://schemas.microsoft.com/sharepoint/v3/contenttype/forms"/>
  </ds:schemaRefs>
</ds:datastoreItem>
</file>

<file path=customXml/itemProps3.xml><?xml version="1.0" encoding="utf-8"?>
<ds:datastoreItem xmlns:ds="http://schemas.openxmlformats.org/officeDocument/2006/customXml" ds:itemID="{B46FF04A-09F2-425D-8B67-0F8CBB5FC679}">
  <ds:schemaRefs>
    <ds:schemaRef ds:uri="308110bb-1b02-4849-bd5d-97f072c045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{33025487-8716-AD44-A234-D8E5C1915F1F}tf10001076</Template>
  <TotalTime>0</TotalTime>
  <Words>1572</Words>
  <Application>Microsoft Office PowerPoint</Application>
  <PresentationFormat>Widescreen</PresentationFormat>
  <Paragraphs>324</Paragraphs>
  <Slides>25</Slides>
  <Notes>10</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Akkurat</vt:lpstr>
      <vt:lpstr>Akkurat-Light</vt:lpstr>
      <vt:lpstr>Arial</vt:lpstr>
      <vt:lpstr>Calibri</vt:lpstr>
      <vt:lpstr>Cambria</vt:lpstr>
      <vt:lpstr>Cambria Math</vt:lpstr>
      <vt:lpstr>Helvetica Light</vt:lpstr>
      <vt:lpstr>Segoe UI Symbol</vt:lpstr>
      <vt:lpstr>Wingdings</vt:lpstr>
      <vt:lpstr>Office Theme</vt:lpstr>
      <vt:lpstr>Safe Reinforcement Learning for Start-up and Operation of Chemical Processes</vt:lpstr>
      <vt:lpstr>Motivation and Approach</vt:lpstr>
      <vt:lpstr>Reinforced Model Predictive Control</vt:lpstr>
      <vt:lpstr>Reinforced Model Predictive Control</vt:lpstr>
      <vt:lpstr>Q-Learning applied to adaptive MPC</vt:lpstr>
      <vt:lpstr>High fidelity MPC vs. Reinforced MPC (start)</vt:lpstr>
      <vt:lpstr>High fidelity MPC vs. Reinforced MPC (trained)</vt:lpstr>
      <vt:lpstr>Occuring Challenges</vt:lpstr>
      <vt:lpstr>Real-World Application – Batch Distillation</vt:lpstr>
      <vt:lpstr>Modelling the reboiler</vt:lpstr>
      <vt:lpstr>Simulation</vt:lpstr>
      <vt:lpstr>Next steps</vt:lpstr>
      <vt:lpstr>Safe Reinforcement Learning for Start-up and Operation of Chemical Processes</vt:lpstr>
      <vt:lpstr>PowerPoint Presentation</vt:lpstr>
      <vt:lpstr>Reinforcement Learning for Optimal Control</vt:lpstr>
      <vt:lpstr>Model Predictive Control</vt:lpstr>
      <vt:lpstr>Q-Learning applied to adaptive MPC</vt:lpstr>
      <vt:lpstr>Q-Learning applied to adaptive MPC</vt:lpstr>
      <vt:lpstr>Conclusion &amp; Outlook</vt:lpstr>
      <vt:lpstr>Training of parameters</vt:lpstr>
      <vt:lpstr>Effect of training (0 epochs)</vt:lpstr>
      <vt:lpstr>Effect of training (100 epochs)</vt:lpstr>
      <vt:lpstr>Effect of further training (330 epochs)</vt:lpstr>
      <vt:lpstr>PowerPoint Presentation</vt:lpstr>
      <vt:lpstr>Difficulties of data-generation for surrogate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Sergio Lucia</dc:creator>
  <cp:lastModifiedBy>Dean Brandner</cp:lastModifiedBy>
  <cp:revision>169</cp:revision>
  <cp:lastPrinted>2017-12-17T23:01:31Z</cp:lastPrinted>
  <dcterms:created xsi:type="dcterms:W3CDTF">2017-04-16T12:43:39Z</dcterms:created>
  <dcterms:modified xsi:type="dcterms:W3CDTF">2023-03-29T07:20:36Z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0x0101002416976CCAB87E47BEC9B61E0DB3F5F9</vt:lpwstr>
  </property>
</Properties>
</file>